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7"/>
  </p:notesMasterIdLst>
  <p:handoutMasterIdLst>
    <p:handoutMasterId r:id="rId58"/>
  </p:handoutMasterIdLst>
  <p:sldIdLst>
    <p:sldId id="256" r:id="rId2"/>
    <p:sldId id="257" r:id="rId3"/>
    <p:sldId id="258" r:id="rId4"/>
    <p:sldId id="269" r:id="rId5"/>
    <p:sldId id="323" r:id="rId6"/>
    <p:sldId id="262" r:id="rId7"/>
    <p:sldId id="263" r:id="rId8"/>
    <p:sldId id="264" r:id="rId9"/>
    <p:sldId id="265" r:id="rId10"/>
    <p:sldId id="266" r:id="rId11"/>
    <p:sldId id="267" r:id="rId12"/>
    <p:sldId id="320" r:id="rId13"/>
    <p:sldId id="322" r:id="rId14"/>
    <p:sldId id="321" r:id="rId15"/>
    <p:sldId id="268" r:id="rId16"/>
    <p:sldId id="324" r:id="rId17"/>
    <p:sldId id="325" r:id="rId18"/>
    <p:sldId id="326" r:id="rId19"/>
    <p:sldId id="284" r:id="rId20"/>
    <p:sldId id="285" r:id="rId21"/>
    <p:sldId id="286" r:id="rId22"/>
    <p:sldId id="287" r:id="rId23"/>
    <p:sldId id="288" r:id="rId24"/>
    <p:sldId id="289" r:id="rId25"/>
    <p:sldId id="290" r:id="rId26"/>
    <p:sldId id="291" r:id="rId27"/>
    <p:sldId id="292" r:id="rId28"/>
    <p:sldId id="293" r:id="rId29"/>
    <p:sldId id="294" r:id="rId30"/>
    <p:sldId id="295" r:id="rId31"/>
    <p:sldId id="296" r:id="rId32"/>
    <p:sldId id="297" r:id="rId33"/>
    <p:sldId id="298" r:id="rId34"/>
    <p:sldId id="299" r:id="rId35"/>
    <p:sldId id="300" r:id="rId36"/>
    <p:sldId id="301" r:id="rId37"/>
    <p:sldId id="302" r:id="rId38"/>
    <p:sldId id="303" r:id="rId39"/>
    <p:sldId id="304" r:id="rId40"/>
    <p:sldId id="305" r:id="rId41"/>
    <p:sldId id="306" r:id="rId42"/>
    <p:sldId id="307" r:id="rId43"/>
    <p:sldId id="308" r:id="rId44"/>
    <p:sldId id="309" r:id="rId45"/>
    <p:sldId id="310" r:id="rId46"/>
    <p:sldId id="311" r:id="rId47"/>
    <p:sldId id="312" r:id="rId48"/>
    <p:sldId id="313" r:id="rId49"/>
    <p:sldId id="314" r:id="rId50"/>
    <p:sldId id="315" r:id="rId51"/>
    <p:sldId id="316" r:id="rId52"/>
    <p:sldId id="317" r:id="rId53"/>
    <p:sldId id="318" r:id="rId54"/>
    <p:sldId id="319" r:id="rId55"/>
    <p:sldId id="261" r:id="rId56"/>
  </p:sldIdLst>
  <p:sldSz cx="12192000" cy="6858000"/>
  <p:notesSz cx="6858000" cy="9144000"/>
  <p:defaultTextStyle>
    <a:defPPr>
      <a:defRPr lang="fa-I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755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5883BC9-3E29-27F7-11BE-0A37C1E166D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A244EF-C40B-6E57-BF96-2429B7CD95C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AEA53A34-A3D5-47A5-AF8F-7F40AEC5DBFE}" type="datetimeFigureOut">
              <a:rPr lang="fa-IR" smtClean="0"/>
              <a:t>12/11/1447</a:t>
            </a:fld>
            <a:endParaRPr lang="fa-I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931D4D-7272-0BE4-B1F6-DE0922C0B6B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73260A-FA4B-5955-E71D-E708E4B41CD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E56A8A2E-273F-476E-AAC2-79A75BD5E729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7045672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DCF7C2F1-8593-4644-9528-938A54A804F4}" type="datetimeFigureOut">
              <a:rPr lang="fa-IR" smtClean="0"/>
              <a:t>12/11/1447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CF53A13C-BCCC-4DAD-8E61-3ED298D508C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8943311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53A13C-BCCC-4DAD-8E61-3ED298D508C6}" type="slidenum">
              <a:rPr lang="fa-IR" smtClean="0"/>
              <a:t>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116829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D0FAB-EB3E-6084-D55F-15CBEBD6A7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6A8B56-F17B-4EBB-78BF-4A1532764D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6A48BF-7972-A7E0-C580-CFE700353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670DD-A52E-4AD8-B73B-27F197717295}" type="datetime8">
              <a:rPr lang="fa-IR" smtClean="0"/>
              <a:t>28 آوريل 26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D5E2B5-EEDC-8400-81B2-EBE8754EC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80A20-2D51-D2B1-A3FE-9D334FDE8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EF5C-7268-4A4D-92B5-332E7DC4834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43224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0ED00-8C53-94BE-BE7A-E352DCEAD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28CAB2-8B5D-7EB0-8B02-64D7CBC5AF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70351A-57ED-F211-5A05-2E3A07C93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A7D98-B213-4E13-AB58-168690B793EA}" type="datetime8">
              <a:rPr lang="fa-IR" smtClean="0"/>
              <a:t>28 آوريل 26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42DDD0-3BB7-FA1F-7DDD-14382E5CC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7388E2-B6C8-B680-5E35-FBD13E961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EF5C-7268-4A4D-92B5-332E7DC4834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44179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7F46D9-632F-A247-0C64-F6339FD7CB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9B5AAA-AE43-B3F1-B342-F8F39A218D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165B05-5019-07F9-4B91-014E3E835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54CC6-6402-48AD-A030-7C8D4036BE33}" type="datetime8">
              <a:rPr lang="fa-IR" smtClean="0"/>
              <a:t>28 آوريل 26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F61243-BA83-2C98-FC1D-C9108FCC3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BEA784-B57C-FBD3-A15A-7FCF3730D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EF5C-7268-4A4D-92B5-332E7DC4834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92454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BEF27-464C-16E0-7CC1-B8C5AC3D6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B1E4C-F6A3-034B-B050-194D2ED441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DBCBC4-06F7-3044-6362-DF02057F5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922F6-F4D2-426F-A354-0838EF8C035C}" type="datetime8">
              <a:rPr lang="fa-IR" smtClean="0"/>
              <a:t>28 آوريل 26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ACD79D-AD12-E17A-72B3-986587E25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48137E-6EA6-1805-EC30-205898F92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EF5C-7268-4A4D-92B5-332E7DC4834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17147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2204C-44D5-16C4-D902-3A4236784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23FC7B-F931-0D84-71D3-28C1AD9616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44091E-6D32-A62D-C4A1-86AE01924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DA798-413F-4D22-AD87-B676076E6D38}" type="datetime8">
              <a:rPr lang="fa-IR" smtClean="0"/>
              <a:t>28 آوريل 26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5E52A4-E1E4-78EC-AF24-BB1DE9FA4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48834F-F0C0-2EBC-C9F0-4CC64C2FB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EF5C-7268-4A4D-92B5-332E7DC4834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92910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A8927-E90A-BF28-4515-C92969E40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9D2E9A-C386-E632-7EEC-04E676BB09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7FBAD8-9CFF-FFE2-16F1-6B60449AF4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CA5CE0-087D-7F8F-F210-EA3C8A830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036F6-D970-488E-86CB-348FE21C6FCE}" type="datetime8">
              <a:rPr lang="fa-IR" smtClean="0"/>
              <a:t>28 آوريل 26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5E0093-37C0-BD1F-6984-C408E9DA7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D7D17D-C2E2-7C4C-BD03-820C663BE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EF5C-7268-4A4D-92B5-332E7DC4834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15257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7C1B2-6C4F-1A4D-FB41-2401179D5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329D09-C9E7-A62E-1411-5FF0F69A29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406B42-2C34-1A0B-DCC6-AA8B76F36F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475E83-3536-E766-373F-D55DD09494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B8E0D9-3692-C96A-091B-C306DB524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AF1914-350B-84DD-AAA9-D1B3A8511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B15CE-BB2E-49D4-BE8D-6939D02EA508}" type="datetime8">
              <a:rPr lang="fa-IR" smtClean="0"/>
              <a:t>28 آوريل 26</a:t>
            </a:fld>
            <a:endParaRPr lang="fa-I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68C4174-A827-7995-9980-E449E4E68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75622A-036A-BE87-852E-1748CEACF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EF5C-7268-4A4D-92B5-332E7DC4834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347525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076D4-FF4B-B102-D71E-DEB4B3911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D635AD-9574-32A0-A7E7-F82499A9C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EBE4A-8367-41D1-9D6D-9200E23411BC}" type="datetime8">
              <a:rPr lang="fa-IR" smtClean="0"/>
              <a:t>28 آوريل 26</a:t>
            </a:fld>
            <a:endParaRPr lang="fa-I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CEAE73-A68D-C69D-2935-245913425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82563F-C093-6F95-123B-28ADA305D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EF5C-7268-4A4D-92B5-332E7DC4834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287364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EDCFAB-E7B2-799D-54B4-23D506842C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283" y="6492875"/>
            <a:ext cx="27432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fa-IR" dirty="0" err="1"/>
              <a:t>نذاتذتذاتذ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EF4E27-B088-7E3D-7438-FD1026119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AF4E5B-3F3F-D1FA-29B1-AB2BDD3EE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EF5C-7268-4A4D-92B5-332E7DC4834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41466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87E8F-3B80-6BB1-22EE-85F45D12E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A32224-6C6D-60B9-266B-B0742A4B05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B98B10-C64F-AC77-39B0-29C7BB431E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54D90C-9ED0-71CC-6F0A-1A1E123F5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E5E1B-04B9-4D68-8093-6A8A20973B2A}" type="datetime8">
              <a:rPr lang="fa-IR" smtClean="0"/>
              <a:t>28 آوريل 26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EED9F1-7BA3-643C-C6D5-FC5A9BDCC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5F0224-24B7-2883-1339-6C8DFC6C1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EF5C-7268-4A4D-92B5-332E7DC4834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66821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FFAFD-74CF-2CD2-4B62-F1C0E74FF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1E6D3E-4645-4E19-7A2A-EE7D833A5E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20DEAF-FEFD-2110-F3F0-0B6BA6EF07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D5A7B3-AFC5-8F4A-9A16-7C83D3C66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BAB15-B3E3-40CB-A9AC-B38D3B884FF2}" type="datetime8">
              <a:rPr lang="fa-IR" smtClean="0"/>
              <a:t>28 آوريل 26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23182D-CE0E-9B83-C566-C5F9902B5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C4FB94-E7FC-1353-3105-BD778F438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EF5C-7268-4A4D-92B5-332E7DC4834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62218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26BFF5-7FCF-2600-E929-61E9E186F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3BACAD-3E2F-A727-3AEE-EC81A48BA5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a-IR" b="1" i="0" dirty="0">
                <a:solidFill>
                  <a:srgbClr val="3F4246"/>
                </a:solidFill>
                <a:effectLst/>
                <a:latin typeface="ui-monospace"/>
              </a:rPr>
              <a:t>&lt;#&gt;</a:t>
            </a:r>
            <a:fld id="{DE7CEF5C-7268-4A4D-92B5-332E7DC4834C}" type="slidenum">
              <a:rPr lang="fa-IR" smtClean="0"/>
              <a:pPr marL="228600" marR="0" lvl="0" indent="-22860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t>‹#›</a:t>
            </a:fld>
            <a:endParaRPr lang="fa-IR" dirty="0"/>
          </a:p>
          <a:p>
            <a:pPr lvl="0"/>
            <a:endParaRPr lang="fa-I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6073F5-A26B-B257-697F-399668E1BB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6747" y="650408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fa-IR" b="1" i="0" smtClean="0">
                <a:effectLst/>
              </a:defRPr>
            </a:lvl1pPr>
          </a:lstStyle>
          <a:p>
            <a:r>
              <a:rPr lang="en-US" dirty="0"/>
              <a:t>#</a:t>
            </a:r>
            <a:endParaRPr lang="fa-I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AB2DAC-B23C-7FD5-2AA5-750BC6DF2D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ECB4CA-BC95-4E22-BD70-5CF8D487E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7CEF5C-7268-4A4D-92B5-332E7DC4834C}" type="slidenum">
              <a:rPr lang="fa-IR" smtClean="0"/>
              <a:t>‹#›</a:t>
            </a:fld>
            <a:endParaRPr lang="fa-IR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228C7B-6AF5-D047-4120-E9FBDD0C00FD}"/>
              </a:ext>
            </a:extLst>
          </p:cNvPr>
          <p:cNvSpPr txBox="1"/>
          <p:nvPr userDrawn="1"/>
        </p:nvSpPr>
        <p:spPr>
          <a:xfrm>
            <a:off x="87464" y="6456459"/>
            <a:ext cx="48503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097044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lang="fa-IR" sz="2800" b="1" i="0" kern="1200" smtClean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115.png"/><Relationship Id="rId7" Type="http://schemas.openxmlformats.org/officeDocument/2006/relationships/image" Target="../media/image11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7" Type="http://schemas.openxmlformats.org/officeDocument/2006/relationships/image" Target="../media/image138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7.png"/><Relationship Id="rId5" Type="http://schemas.openxmlformats.org/officeDocument/2006/relationships/image" Target="../media/image136.png"/><Relationship Id="rId4" Type="http://schemas.openxmlformats.org/officeDocument/2006/relationships/image" Target="../media/image135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png"/><Relationship Id="rId3" Type="http://schemas.openxmlformats.org/officeDocument/2006/relationships/image" Target="../media/image140.png"/><Relationship Id="rId7" Type="http://schemas.openxmlformats.org/officeDocument/2006/relationships/image" Target="../media/image144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3.png"/><Relationship Id="rId5" Type="http://schemas.openxmlformats.org/officeDocument/2006/relationships/image" Target="../media/image142.png"/><Relationship Id="rId4" Type="http://schemas.openxmlformats.org/officeDocument/2006/relationships/image" Target="../media/image141.png"/><Relationship Id="rId9" Type="http://schemas.openxmlformats.org/officeDocument/2006/relationships/image" Target="../media/image14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png"/><Relationship Id="rId3" Type="http://schemas.openxmlformats.org/officeDocument/2006/relationships/image" Target="../media/image148.png"/><Relationship Id="rId7" Type="http://schemas.openxmlformats.org/officeDocument/2006/relationships/image" Target="../media/image152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1.png"/><Relationship Id="rId5" Type="http://schemas.openxmlformats.org/officeDocument/2006/relationships/image" Target="../media/image150.png"/><Relationship Id="rId4" Type="http://schemas.openxmlformats.org/officeDocument/2006/relationships/image" Target="../media/image149.png"/><Relationship Id="rId9" Type="http://schemas.openxmlformats.org/officeDocument/2006/relationships/image" Target="../media/image15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1.png"/><Relationship Id="rId4" Type="http://schemas.openxmlformats.org/officeDocument/2006/relationships/image" Target="../media/image16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6.png"/><Relationship Id="rId5" Type="http://schemas.openxmlformats.org/officeDocument/2006/relationships/image" Target="../media/image165.png"/><Relationship Id="rId4" Type="http://schemas.openxmlformats.org/officeDocument/2006/relationships/image" Target="../media/image16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0.png"/><Relationship Id="rId5" Type="http://schemas.openxmlformats.org/officeDocument/2006/relationships/image" Target="../media/image169.png"/><Relationship Id="rId4" Type="http://schemas.openxmlformats.org/officeDocument/2006/relationships/image" Target="../media/image16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7" Type="http://schemas.openxmlformats.org/officeDocument/2006/relationships/image" Target="../media/image176.png"/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5.png"/><Relationship Id="rId5" Type="http://schemas.openxmlformats.org/officeDocument/2006/relationships/image" Target="../media/image174.png"/><Relationship Id="rId4" Type="http://schemas.openxmlformats.org/officeDocument/2006/relationships/image" Target="../media/image17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png"/><Relationship Id="rId7" Type="http://schemas.openxmlformats.org/officeDocument/2006/relationships/image" Target="../media/image181.png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0.png"/><Relationship Id="rId5" Type="http://schemas.openxmlformats.org/officeDocument/2006/relationships/image" Target="../media/image155.png"/><Relationship Id="rId4" Type="http://schemas.openxmlformats.org/officeDocument/2006/relationships/image" Target="../media/image17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png"/><Relationship Id="rId7" Type="http://schemas.openxmlformats.org/officeDocument/2006/relationships/image" Target="../media/image187.png"/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6.png"/><Relationship Id="rId5" Type="http://schemas.openxmlformats.org/officeDocument/2006/relationships/image" Target="../media/image185.png"/><Relationship Id="rId4" Type="http://schemas.openxmlformats.org/officeDocument/2006/relationships/image" Target="../media/image184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image" Target="../media/image18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3.png"/><Relationship Id="rId5" Type="http://schemas.openxmlformats.org/officeDocument/2006/relationships/image" Target="../media/image192.png"/><Relationship Id="rId4" Type="http://schemas.openxmlformats.org/officeDocument/2006/relationships/image" Target="../media/image19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png"/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7.png"/><Relationship Id="rId4" Type="http://schemas.openxmlformats.org/officeDocument/2006/relationships/image" Target="../media/image19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png"/><Relationship Id="rId7" Type="http://schemas.openxmlformats.org/officeDocument/2006/relationships/image" Target="../media/image203.png"/><Relationship Id="rId2" Type="http://schemas.openxmlformats.org/officeDocument/2006/relationships/image" Target="../media/image19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2.png"/><Relationship Id="rId5" Type="http://schemas.openxmlformats.org/officeDocument/2006/relationships/image" Target="../media/image201.png"/><Relationship Id="rId4" Type="http://schemas.openxmlformats.org/officeDocument/2006/relationships/image" Target="../media/image20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png"/><Relationship Id="rId2" Type="http://schemas.openxmlformats.org/officeDocument/2006/relationships/image" Target="../media/image20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8.png"/><Relationship Id="rId5" Type="http://schemas.openxmlformats.org/officeDocument/2006/relationships/image" Target="../media/image207.png"/><Relationship Id="rId4" Type="http://schemas.openxmlformats.org/officeDocument/2006/relationships/image" Target="../media/image20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20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3.png"/><Relationship Id="rId5" Type="http://schemas.openxmlformats.org/officeDocument/2006/relationships/image" Target="../media/image212.png"/><Relationship Id="rId4" Type="http://schemas.openxmlformats.org/officeDocument/2006/relationships/image" Target="../media/image21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png"/><Relationship Id="rId2" Type="http://schemas.openxmlformats.org/officeDocument/2006/relationships/image" Target="../media/image2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8.png"/><Relationship Id="rId5" Type="http://schemas.openxmlformats.org/officeDocument/2006/relationships/image" Target="../media/image217.png"/><Relationship Id="rId4" Type="http://schemas.openxmlformats.org/officeDocument/2006/relationships/image" Target="../media/image21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Pazhavand.ir" TargetMode="External"/><Relationship Id="rId2" Type="http://schemas.openxmlformats.org/officeDocument/2006/relationships/hyperlink" Target="http://www.pazhavand.com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1.png"/><Relationship Id="rId5" Type="http://schemas.openxmlformats.org/officeDocument/2006/relationships/image" Target="../media/image220.svg"/><Relationship Id="rId4" Type="http://schemas.openxmlformats.org/officeDocument/2006/relationships/image" Target="../media/image21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21159AA-9D8A-7944-B494-71F713D920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257" y="2390271"/>
            <a:ext cx="2077453" cy="207745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458A46B-9611-A5BD-1BB1-F976EEF877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9732" y="1331650"/>
            <a:ext cx="5713800" cy="484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7940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777983-0D0D-2278-1073-CF7FD7CF2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B99B208-3E18-1473-9AD0-8DB89F06FF15}"/>
              </a:ext>
            </a:extLst>
          </p:cNvPr>
          <p:cNvSpPr txBox="1"/>
          <p:nvPr/>
        </p:nvSpPr>
        <p:spPr>
          <a:xfrm>
            <a:off x="1087967" y="1689421"/>
            <a:ext cx="10016065" cy="34791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  <a:spcAft>
                <a:spcPts val="800"/>
              </a:spcAft>
              <a:buNone/>
            </a:pPr>
            <a:r>
              <a:rPr lang="fa-IR" b="1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* خط مشی اخلاقی در قبال شهروندان و منافع ملی</a:t>
            </a:r>
          </a:p>
          <a:p>
            <a:pPr marL="342900" lvl="0" indent="-342900" algn="just" rtl="1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a-IR" dirty="0">
                <a:effectLst/>
                <a:latin typeface="Aptos" panose="020B0004020202020204" pitchFamily="34" charset="0"/>
                <a:ea typeface="Aptos" panose="020B0004020202020204" pitchFamily="34" charset="0"/>
                <a:cs typeface="B Nazanin" panose="00000400000000000000" pitchFamily="2" charset="-78"/>
              </a:rPr>
              <a:t>حمایت از منافع ملی و حقوق </a:t>
            </a:r>
            <a:r>
              <a:rPr lang="fa-IR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B Nazanin" panose="00000400000000000000" pitchFamily="2" charset="-78"/>
              </a:rPr>
              <a:t>بهره­بردار</a:t>
            </a:r>
            <a:r>
              <a:rPr lang="fa-IR" dirty="0">
                <a:effectLst/>
                <a:latin typeface="Aptos" panose="020B0004020202020204" pitchFamily="34" charset="0"/>
                <a:ea typeface="Aptos" panose="020B0004020202020204" pitchFamily="34" charset="0"/>
                <a:cs typeface="B Nazanin" panose="00000400000000000000" pitchFamily="2" charset="-78"/>
              </a:rPr>
              <a:t> و تأمین آسایش ایشان.</a:t>
            </a:r>
            <a:endParaRPr lang="en-US" dirty="0">
              <a:effectLst/>
              <a:latin typeface="Aptos" panose="020B0004020202020204" pitchFamily="34" charset="0"/>
              <a:ea typeface="Aptos" panose="020B0004020202020204" pitchFamily="34" charset="0"/>
              <a:cs typeface="B Nazanin" panose="00000400000000000000" pitchFamily="2" charset="-78"/>
            </a:endParaRPr>
          </a:p>
          <a:p>
            <a:pPr marL="342900" lvl="0" indent="-342900" algn="just" rtl="1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a-IR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رعایت حسن </a:t>
            </a:r>
            <a:r>
              <a:rPr lang="fa-IR" dirty="0" err="1">
                <a:effectLst/>
                <a:latin typeface="Shabnam"/>
                <a:ea typeface="Shabnam"/>
                <a:cs typeface="B Nazanin" panose="00000400000000000000" pitchFamily="2" charset="-78"/>
              </a:rPr>
              <a:t>همجواری</a:t>
            </a:r>
            <a:r>
              <a:rPr lang="fa-IR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 و احترام به حقوق همسایه­ها و شهروندان، حمایت از منافع مالی و حفظ آسایش روانی ایشان با کنترل رعایت مسائل ایمنی در پروژه­های در حال ساخت.</a:t>
            </a:r>
            <a:endParaRPr lang="en-US" dirty="0">
              <a:effectLst/>
              <a:latin typeface="Shabnam"/>
              <a:ea typeface="Shabnam"/>
              <a:cs typeface="B Nazanin" panose="00000400000000000000" pitchFamily="2" charset="-78"/>
            </a:endParaRPr>
          </a:p>
          <a:p>
            <a:pPr marL="342900" lvl="0" indent="-342900" algn="just" rtl="1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a-IR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مشارکت در امور خیریه و ارائه خدماتی از قبیل طراحی و نظارت پروژه­های اقدام ملی مسکن، مساجد و اقشار آسیب دیده و کم‌ برخوردار.</a:t>
            </a:r>
            <a:endParaRPr lang="en-US" dirty="0">
              <a:effectLst/>
              <a:latin typeface="Shabnam"/>
              <a:ea typeface="Shabnam"/>
              <a:cs typeface="B Nazanin" panose="00000400000000000000" pitchFamily="2" charset="-78"/>
            </a:endParaRPr>
          </a:p>
          <a:p>
            <a:pPr marL="342900" lvl="0" indent="-342900" algn="just" rtl="1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a-IR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پایبندی به ارتقاء استانداردهای مرتبط با صنعت ساختمان .</a:t>
            </a:r>
            <a:endParaRPr lang="en-US" dirty="0">
              <a:effectLst/>
              <a:latin typeface="Shabnam"/>
              <a:ea typeface="Shabnam"/>
              <a:cs typeface="B Nazanin" panose="00000400000000000000" pitchFamily="2" charset="-78"/>
            </a:endParaRPr>
          </a:p>
          <a:p>
            <a:pPr marL="342900" lvl="0" indent="-342900" algn="just" rtl="1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a-IR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احترام به هنجارهای اجتماعی، </a:t>
            </a:r>
            <a:r>
              <a:rPr lang="fa-IR" dirty="0" err="1">
                <a:effectLst/>
                <a:latin typeface="Shabnam"/>
                <a:ea typeface="Shabnam"/>
                <a:cs typeface="B Nazanin" panose="00000400000000000000" pitchFamily="2" charset="-78"/>
              </a:rPr>
              <a:t>ارزش‏ها</a:t>
            </a:r>
            <a:r>
              <a:rPr lang="fa-IR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 و شعارهای الهی و انسانی.</a:t>
            </a:r>
            <a:endParaRPr lang="en-US" dirty="0">
              <a:effectLst/>
              <a:latin typeface="Shabnam"/>
              <a:ea typeface="Shabnam"/>
              <a:cs typeface="B Nazanin" panose="00000400000000000000" pitchFamily="2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64E4321-BA11-4B32-FAA5-F935444C42CF}"/>
              </a:ext>
            </a:extLst>
          </p:cNvPr>
          <p:cNvSpPr txBox="1"/>
          <p:nvPr/>
        </p:nvSpPr>
        <p:spPr>
          <a:xfrm>
            <a:off x="78059" y="6488668"/>
            <a:ext cx="25647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7277322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10112C-46B2-F4A0-6005-3B87F28DF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3CB6393-3B88-349F-AF56-87CCAC92706C}"/>
              </a:ext>
            </a:extLst>
          </p:cNvPr>
          <p:cNvSpPr txBox="1"/>
          <p:nvPr/>
        </p:nvSpPr>
        <p:spPr>
          <a:xfrm>
            <a:off x="-295487" y="1548413"/>
            <a:ext cx="11004974" cy="4099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  <a:spcAft>
                <a:spcPts val="800"/>
              </a:spcAft>
            </a:pPr>
            <a:r>
              <a:rPr lang="fa-IR" b="1" dirty="0">
                <a:latin typeface="Shabnam"/>
                <a:ea typeface="Shabnam"/>
                <a:cs typeface="B Nazanin" panose="00000400000000000000" pitchFamily="2" charset="-78"/>
              </a:rPr>
              <a:t>* فعالیت های گروه مهندسی </a:t>
            </a:r>
            <a:r>
              <a:rPr lang="fa-IR" b="1" dirty="0" err="1">
                <a:latin typeface="Shabnam"/>
                <a:ea typeface="Shabnam"/>
                <a:cs typeface="B Nazanin" panose="00000400000000000000" pitchFamily="2" charset="-78"/>
              </a:rPr>
              <a:t>پژاوند</a:t>
            </a:r>
            <a:r>
              <a:rPr lang="fa-IR" b="1" dirty="0">
                <a:latin typeface="Shabnam"/>
                <a:ea typeface="Shabnam"/>
                <a:cs typeface="B Nazanin" panose="00000400000000000000" pitchFamily="2" charset="-78"/>
              </a:rPr>
              <a:t> در انجمن ها و اتحادیه ها </a:t>
            </a:r>
          </a:p>
          <a:p>
            <a:pPr marL="457200" lvl="0" indent="-457200" algn="just" rtl="1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a-IR" dirty="0">
                <a:latin typeface="Shabnam"/>
                <a:ea typeface="Shabnam"/>
                <a:cs typeface="B Nazanin" panose="00000400000000000000" pitchFamily="2" charset="-78"/>
              </a:rPr>
              <a:t>عضو هیات مدیره انجمن شرکتهای طراح و ناظر ساختمانی (۳ دوره عضویت در هیات مدیره)</a:t>
            </a:r>
            <a:endParaRPr lang="en-US" dirty="0">
              <a:latin typeface="Shabnam"/>
              <a:ea typeface="Shabnam"/>
              <a:cs typeface="B Nazanin" panose="00000400000000000000" pitchFamily="2" charset="-78"/>
            </a:endParaRPr>
          </a:p>
          <a:p>
            <a:pPr marL="457200" lvl="0" indent="-457200" algn="just" rtl="1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a-IR" dirty="0">
                <a:latin typeface="Shabnam"/>
                <a:ea typeface="Shabnam"/>
                <a:cs typeface="B Nazanin" panose="00000400000000000000" pitchFamily="2" charset="-78"/>
              </a:rPr>
              <a:t>عضویت سازمان نظام مهندسی خراسان رضوی</a:t>
            </a:r>
            <a:endParaRPr lang="en-US" dirty="0">
              <a:latin typeface="Shabnam"/>
              <a:ea typeface="Shabnam"/>
              <a:cs typeface="B Nazanin" panose="00000400000000000000" pitchFamily="2" charset="-78"/>
            </a:endParaRPr>
          </a:p>
          <a:p>
            <a:pPr marL="457200" lvl="0" indent="-457200" algn="just" rtl="1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a-IR" dirty="0">
                <a:latin typeface="Shabnam"/>
                <a:ea typeface="Shabnam"/>
                <a:cs typeface="B Nazanin" panose="00000400000000000000" pitchFamily="2" charset="-78"/>
              </a:rPr>
              <a:t>عضویت در اتحادیه صادر </a:t>
            </a:r>
            <a:r>
              <a:rPr lang="fa-IR" dirty="0" err="1">
                <a:latin typeface="Shabnam"/>
                <a:ea typeface="Shabnam"/>
                <a:cs typeface="B Nazanin" panose="00000400000000000000" pitchFamily="2" charset="-78"/>
              </a:rPr>
              <a:t>کنندگان</a:t>
            </a:r>
            <a:r>
              <a:rPr lang="fa-IR" dirty="0">
                <a:latin typeface="Shabnam"/>
                <a:ea typeface="Shabnam"/>
                <a:cs typeface="B Nazanin" panose="00000400000000000000" pitchFamily="2" charset="-78"/>
              </a:rPr>
              <a:t> خدمات فنی و مهندسی</a:t>
            </a:r>
            <a:endParaRPr lang="en-US" dirty="0">
              <a:latin typeface="Shabnam"/>
              <a:ea typeface="Shabnam"/>
              <a:cs typeface="B Nazanin" panose="00000400000000000000" pitchFamily="2" charset="-78"/>
            </a:endParaRPr>
          </a:p>
          <a:p>
            <a:pPr marL="457200" lvl="0" indent="-457200" algn="just" rtl="1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a-IR" dirty="0">
                <a:latin typeface="Shabnam"/>
                <a:ea typeface="Shabnam"/>
                <a:cs typeface="B Nazanin" panose="00000400000000000000" pitchFamily="2" charset="-78"/>
              </a:rPr>
              <a:t>عضویت در انجمن مدیریت پروژه ایران شاخه خراسان بزرگ</a:t>
            </a:r>
            <a:endParaRPr lang="en-US" dirty="0">
              <a:latin typeface="Shabnam"/>
              <a:ea typeface="Shabnam"/>
              <a:cs typeface="B Nazanin" panose="00000400000000000000" pitchFamily="2" charset="-78"/>
            </a:endParaRPr>
          </a:p>
          <a:p>
            <a:pPr marL="457200" lvl="0" indent="-457200" algn="just" rtl="1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a-IR" dirty="0">
                <a:latin typeface="Shabnam"/>
                <a:ea typeface="Shabnam"/>
                <a:cs typeface="B Nazanin" panose="00000400000000000000" pitchFamily="2" charset="-78"/>
              </a:rPr>
              <a:t>عضویت در انجمن شرکتهای فنی، مهندسی و مشاوره ای خراسان رضوی</a:t>
            </a:r>
            <a:endParaRPr lang="en-US" dirty="0">
              <a:latin typeface="Shabnam"/>
              <a:ea typeface="Shabnam"/>
              <a:cs typeface="B Nazanin" panose="00000400000000000000" pitchFamily="2" charset="-78"/>
            </a:endParaRPr>
          </a:p>
          <a:p>
            <a:pPr marL="457200" lvl="0" indent="-457200" algn="just" rtl="1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a-IR" dirty="0">
                <a:latin typeface="Shabnam"/>
                <a:ea typeface="Shabnam"/>
                <a:cs typeface="B Nazanin" panose="00000400000000000000" pitchFamily="2" charset="-78"/>
              </a:rPr>
              <a:t>دارای مجوز فعالیت در جزیره کیش</a:t>
            </a:r>
            <a:endParaRPr lang="en-US" dirty="0">
              <a:latin typeface="Shabnam"/>
              <a:ea typeface="Shabnam"/>
              <a:cs typeface="B Nazanin" panose="00000400000000000000" pitchFamily="2" charset="-78"/>
            </a:endParaRPr>
          </a:p>
          <a:p>
            <a:pPr algn="just" rtl="1">
              <a:lnSpc>
                <a:spcPct val="150000"/>
              </a:lnSpc>
            </a:pPr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A573B93-E310-F285-0166-8081355D0F43}"/>
              </a:ext>
            </a:extLst>
          </p:cNvPr>
          <p:cNvSpPr txBox="1"/>
          <p:nvPr/>
        </p:nvSpPr>
        <p:spPr>
          <a:xfrm>
            <a:off x="78058" y="6488668"/>
            <a:ext cx="41259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219150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E7E1A7-B12E-5803-0F67-20904A9C15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1435" y="882417"/>
            <a:ext cx="1909128" cy="25465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890958E-B71C-FCBB-A877-049F03C390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5471" y="3606880"/>
            <a:ext cx="1625374" cy="186828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635D2EE-07C9-FF1D-DCC7-46B732330A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0618" y="3606880"/>
            <a:ext cx="1629359" cy="18682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3D196EE-5EF6-5E43-A807-7BAD778322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5999" y="3606880"/>
            <a:ext cx="1625374" cy="186371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79C41BD-032D-ACF9-8558-A85A6969A2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8890" y="3615703"/>
            <a:ext cx="1625374" cy="19078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B01ADA3-A440-792A-A14C-BC5A32AC35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99758" y="3606880"/>
            <a:ext cx="1625374" cy="191664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888FE80-9B80-7D6C-317F-A750D5D4A5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70626" y="3606880"/>
            <a:ext cx="1629124" cy="19166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3EE7764-BAC9-6808-6F32-6FB525F1635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67342" y="388874"/>
            <a:ext cx="1457314" cy="31566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5022461-3279-48F0-105E-CBDA1E8E2B98}"/>
              </a:ext>
            </a:extLst>
          </p:cNvPr>
          <p:cNvSpPr txBox="1"/>
          <p:nvPr/>
        </p:nvSpPr>
        <p:spPr>
          <a:xfrm>
            <a:off x="78058" y="6488668"/>
            <a:ext cx="41259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4028550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812E8-4B61-7A92-EF11-FB5A2245F0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59E2DCA-E565-EC8C-1CFE-D45E4B1D70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6870" y="823150"/>
            <a:ext cx="1909129" cy="254658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EBDB280-3A86-8810-9EE3-CD40BAC43E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5127" y="3369733"/>
            <a:ext cx="2246000" cy="258166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DA8F2D4-E53D-7566-DB2D-110A0EB90B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2999" y="3369733"/>
            <a:ext cx="2246000" cy="257534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8DB612C-C399-EC2F-0FDF-00781ED35C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5999" y="837532"/>
            <a:ext cx="1909128" cy="254658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2148B0B-0D74-6EBC-CBCC-AD9D5CEB4B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0870" y="3369732"/>
            <a:ext cx="2246000" cy="25753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4AE7829-70CB-8F1E-E018-798F865501D2}"/>
              </a:ext>
            </a:extLst>
          </p:cNvPr>
          <p:cNvSpPr txBox="1"/>
          <p:nvPr/>
        </p:nvSpPr>
        <p:spPr>
          <a:xfrm>
            <a:off x="78059" y="6488668"/>
            <a:ext cx="44604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12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DB3C69-A70E-DA2B-6837-67285A4FC4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95119" y="280627"/>
            <a:ext cx="3810008" cy="27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24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A9C8BA8-3D58-3F90-3FF3-2E2EFDB4C8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2507" y="222381"/>
            <a:ext cx="1594107" cy="2620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C759AD5-4196-01F5-21C7-13988AE6EA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3282" y="750101"/>
            <a:ext cx="1608796" cy="171247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5AC8908-EA68-C304-FB5F-E0E9BE39E8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1602" y="750101"/>
            <a:ext cx="1608796" cy="171247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5C30396-0B4F-D960-F8DB-1CBC066160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6160" y="2581385"/>
            <a:ext cx="1446897" cy="171359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4D1FF6F-3D30-5025-4D85-F17F4B0978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06530" y="739457"/>
            <a:ext cx="1622188" cy="171247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B8861549-81FB-7137-D55D-3B550F7C73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96712" y="4289246"/>
            <a:ext cx="1636852" cy="186499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E745FD2-295E-0A43-6069-1D39474295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39561" y="4289246"/>
            <a:ext cx="1490219" cy="1876839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4C59A243-58CA-1C80-871A-920E5B93FD7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73191" y="4289247"/>
            <a:ext cx="1620252" cy="185784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AC142710-1AF2-BA62-2B9F-9AD2F26A960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88776" y="4293863"/>
            <a:ext cx="1608796" cy="181403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F31BB07-42C9-F85A-75EC-58644A64C98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73191" y="2555132"/>
            <a:ext cx="1636821" cy="171247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AF9A5064-4B31-7E49-99F9-3FAD6D06D14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70856" y="2550483"/>
            <a:ext cx="1611966" cy="1721777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C4AC0D06-B896-8AC4-EBE5-7BA8FF646AC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90783" y="2581385"/>
            <a:ext cx="1613821" cy="1686225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4F738DFC-FEFF-D619-D8D3-D15FA417EA5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814378" y="2550483"/>
            <a:ext cx="1622188" cy="1721776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4685B3D9-93F5-CECF-6688-7E364B914BE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41569" y="2581385"/>
            <a:ext cx="1490218" cy="16862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82C6DA9-F064-AF01-1CE9-BE3B525114F3}"/>
              </a:ext>
            </a:extLst>
          </p:cNvPr>
          <p:cNvSpPr txBox="1"/>
          <p:nvPr/>
        </p:nvSpPr>
        <p:spPr>
          <a:xfrm>
            <a:off x="78059" y="6488668"/>
            <a:ext cx="44604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2416282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9C4FB-6581-A2AE-B838-6D8BC3A0A0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27410F1-B03C-3DBC-DDF4-B6E1E4A853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400491"/>
              </p:ext>
            </p:extLst>
          </p:nvPr>
        </p:nvGraphicFramePr>
        <p:xfrm>
          <a:off x="2616200" y="1869532"/>
          <a:ext cx="8127999" cy="25958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286003404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75940755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5387478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anose="00000400000000000000" pitchFamily="2" charset="-78"/>
                        </a:rPr>
                        <a:t>منطقه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anose="00000400000000000000" pitchFamily="2" charset="-78"/>
                        </a:rPr>
                        <a:t>تعداد پروژه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anose="00000400000000000000" pitchFamily="2" charset="-78"/>
                        </a:rPr>
                        <a:t>زیر بنا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314665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 rtl="1"/>
                      <a:r>
                        <a:rPr lang="fa-IR" b="0" dirty="0">
                          <a:cs typeface="B Nazanin" panose="00000400000000000000" pitchFamily="2" charset="-78"/>
                        </a:rPr>
                        <a:t>مشهد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anose="00000400000000000000" pitchFamily="2" charset="-78"/>
                        </a:rPr>
                        <a:t>81 پروژه نظارت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anose="00000400000000000000" pitchFamily="2" charset="-78"/>
                        </a:rPr>
                        <a:t>237.822 متر مربع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725402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 rtl="1"/>
                      <a:endParaRPr lang="fa-IR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anose="00000400000000000000" pitchFamily="2" charset="-78"/>
                        </a:rPr>
                        <a:t>20 پروژه طراحی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anose="00000400000000000000" pitchFamily="2" charset="-78"/>
                        </a:rPr>
                        <a:t>115.833 متر مربع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591965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 rtl="1"/>
                      <a:endParaRPr lang="fa-IR" dirty="0">
                        <a:cs typeface="B Titr" panose="000007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anose="00000400000000000000" pitchFamily="2" charset="-78"/>
                        </a:rPr>
                        <a:t>13 پروژه اجرا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anose="00000400000000000000" pitchFamily="2" charset="-78"/>
                        </a:rPr>
                        <a:t>27.908   متر مربع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310006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 rtl="1"/>
                      <a:r>
                        <a:rPr lang="fa-IR" b="0" dirty="0">
                          <a:cs typeface="B Nazanin" panose="00000400000000000000" pitchFamily="2" charset="-78"/>
                        </a:rPr>
                        <a:t>خراسان بزرگ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anose="00000400000000000000" pitchFamily="2" charset="-78"/>
                        </a:rPr>
                        <a:t>2 پروژه طراحی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anose="00000400000000000000" pitchFamily="2" charset="-78"/>
                        </a:rPr>
                        <a:t>111.409 متر مربع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462007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 rtl="1"/>
                      <a:endParaRPr lang="fa-IR" dirty="0"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anose="00000400000000000000" pitchFamily="2" charset="-78"/>
                        </a:rPr>
                        <a:t>4 پروژه طراحی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anose="00000400000000000000" pitchFamily="2" charset="-78"/>
                        </a:rPr>
                        <a:t>267.309 مترمربع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53732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fa-IR" b="0" dirty="0">
                          <a:cs typeface="B Nazanin" panose="00000400000000000000" pitchFamily="2" charset="-78"/>
                        </a:rPr>
                        <a:t>دیگر نقاط ایران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anose="00000400000000000000" pitchFamily="2" charset="-78"/>
                        </a:rPr>
                        <a:t>2 پروژه نظارت عالیه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anose="00000400000000000000" pitchFamily="2" charset="-78"/>
                        </a:rPr>
                        <a:t>114.966 متر مربع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5081018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2700D16E-1AAD-72B5-C8AD-4F925B0CC0BE}"/>
              </a:ext>
            </a:extLst>
          </p:cNvPr>
          <p:cNvSpPr txBox="1"/>
          <p:nvPr/>
        </p:nvSpPr>
        <p:spPr>
          <a:xfrm>
            <a:off x="8458201" y="1315534"/>
            <a:ext cx="2870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fa-IR" b="1" dirty="0">
                <a:cs typeface="B Nazanin" panose="00000400000000000000" pitchFamily="2" charset="-78"/>
              </a:rPr>
              <a:t>* گروه مهندسی </a:t>
            </a:r>
            <a:r>
              <a:rPr lang="fa-IR" b="1" dirty="0" err="1">
                <a:cs typeface="B Nazanin" panose="00000400000000000000" pitchFamily="2" charset="-78"/>
              </a:rPr>
              <a:t>پژاوند</a:t>
            </a:r>
            <a:r>
              <a:rPr lang="fa-IR" b="1" dirty="0">
                <a:cs typeface="B Nazanin" panose="00000400000000000000" pitchFamily="2" charset="-78"/>
              </a:rPr>
              <a:t> تا کنون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EE327FA2-DBC7-B391-109F-89C5BBAAF8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74837"/>
              </p:ext>
            </p:extLst>
          </p:nvPr>
        </p:nvGraphicFramePr>
        <p:xfrm>
          <a:off x="2616201" y="4827878"/>
          <a:ext cx="8127998" cy="370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864850">
                  <a:extLst>
                    <a:ext uri="{9D8B030D-6E8A-4147-A177-3AD203B41FA5}">
                      <a16:colId xmlns:a16="http://schemas.microsoft.com/office/drawing/2014/main" val="1315790449"/>
                    </a:ext>
                  </a:extLst>
                </a:gridCol>
                <a:gridCol w="1861415">
                  <a:extLst>
                    <a:ext uri="{9D8B030D-6E8A-4147-A177-3AD203B41FA5}">
                      <a16:colId xmlns:a16="http://schemas.microsoft.com/office/drawing/2014/main" val="908442039"/>
                    </a:ext>
                  </a:extLst>
                </a:gridCol>
                <a:gridCol w="2700866">
                  <a:extLst>
                    <a:ext uri="{9D8B030D-6E8A-4147-A177-3AD203B41FA5}">
                      <a16:colId xmlns:a16="http://schemas.microsoft.com/office/drawing/2014/main" val="781692896"/>
                    </a:ext>
                  </a:extLst>
                </a:gridCol>
                <a:gridCol w="2700867">
                  <a:extLst>
                    <a:ext uri="{9D8B030D-6E8A-4147-A177-3AD203B41FA5}">
                      <a16:colId xmlns:a16="http://schemas.microsoft.com/office/drawing/2014/main" val="40587190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fa-IR" sz="1400" dirty="0">
                          <a:cs typeface="B Nazanin" panose="00000400000000000000" pitchFamily="2" charset="-78"/>
                        </a:rPr>
                        <a:t>مجموع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400" dirty="0">
                          <a:cs typeface="B Nazanin" panose="00000400000000000000" pitchFamily="2" charset="-78"/>
                        </a:rPr>
                        <a:t>464.197 متر مربع نظارت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400" dirty="0">
                          <a:cs typeface="B Nazanin" panose="00000400000000000000" pitchFamily="2" charset="-78"/>
                        </a:rPr>
                        <a:t>483.142 متر مربع طراحی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400" dirty="0">
                          <a:cs typeface="B Nazanin" panose="00000400000000000000" pitchFamily="2" charset="-78"/>
                        </a:rPr>
                        <a:t>27.908 مترمربع اجرا و </a:t>
                      </a:r>
                      <a:r>
                        <a:rPr lang="fa-IR" sz="1400" dirty="0" err="1">
                          <a:cs typeface="B Nazanin" panose="00000400000000000000" pitchFamily="2" charset="-78"/>
                        </a:rPr>
                        <a:t>پیمانکاری</a:t>
                      </a:r>
                      <a:endParaRPr lang="fa-IR" sz="1400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181720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E0ECF20C-B9F8-636E-DB29-F1A805F2AF93}"/>
              </a:ext>
            </a:extLst>
          </p:cNvPr>
          <p:cNvSpPr txBox="1"/>
          <p:nvPr/>
        </p:nvSpPr>
        <p:spPr>
          <a:xfrm>
            <a:off x="78059" y="6488668"/>
            <a:ext cx="44604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4736370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691EE-43EE-A7A3-537C-B9F6B36E8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D4E378F-74FF-A0C3-95E2-F7299344A976}"/>
              </a:ext>
            </a:extLst>
          </p:cNvPr>
          <p:cNvSpPr txBox="1"/>
          <p:nvPr/>
        </p:nvSpPr>
        <p:spPr>
          <a:xfrm>
            <a:off x="6623824" y="1315534"/>
            <a:ext cx="47045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fa-IR" b="1" dirty="0">
                <a:cs typeface="B Nazanin" panose="00000400000000000000" pitchFamily="2" charset="-78"/>
              </a:rPr>
              <a:t>* خلاصه فعالیت های مدیریت پروژه گروه مهندسی </a:t>
            </a:r>
            <a:r>
              <a:rPr lang="fa-IR" b="1" dirty="0" err="1">
                <a:cs typeface="B Nazanin" panose="00000400000000000000" pitchFamily="2" charset="-78"/>
              </a:rPr>
              <a:t>پژاوند</a:t>
            </a:r>
            <a:endParaRPr lang="fa-IR" b="1" dirty="0">
              <a:cs typeface="B Nazanin" panose="00000400000000000000" pitchFamily="2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B5ACADE-19E2-FE6A-DCA3-EE987A546594}"/>
              </a:ext>
            </a:extLst>
          </p:cNvPr>
          <p:cNvSpPr txBox="1"/>
          <p:nvPr/>
        </p:nvSpPr>
        <p:spPr>
          <a:xfrm>
            <a:off x="78059" y="6488668"/>
            <a:ext cx="44604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15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2128C1F-B239-120E-C685-A1F4698B6E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9776851"/>
              </p:ext>
            </p:extLst>
          </p:nvPr>
        </p:nvGraphicFramePr>
        <p:xfrm>
          <a:off x="784920" y="2147020"/>
          <a:ext cx="10622159" cy="339544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106573">
                  <a:extLst>
                    <a:ext uri="{9D8B030D-6E8A-4147-A177-3AD203B41FA5}">
                      <a16:colId xmlns:a16="http://schemas.microsoft.com/office/drawing/2014/main" val="2196281749"/>
                    </a:ext>
                  </a:extLst>
                </a:gridCol>
                <a:gridCol w="4598395">
                  <a:extLst>
                    <a:ext uri="{9D8B030D-6E8A-4147-A177-3AD203B41FA5}">
                      <a16:colId xmlns:a16="http://schemas.microsoft.com/office/drawing/2014/main" val="654082615"/>
                    </a:ext>
                  </a:extLst>
                </a:gridCol>
                <a:gridCol w="2917191">
                  <a:extLst>
                    <a:ext uri="{9D8B030D-6E8A-4147-A177-3AD203B41FA5}">
                      <a16:colId xmlns:a16="http://schemas.microsoft.com/office/drawing/2014/main" val="3494093625"/>
                    </a:ext>
                  </a:extLst>
                </a:gridCol>
              </a:tblGrid>
              <a:tr h="455639"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anose="00000400000000000000" pitchFamily="2" charset="-78"/>
                        </a:rPr>
                        <a:t>نوع همکاری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anose="00000400000000000000" pitchFamily="2" charset="-78"/>
                        </a:rPr>
                        <a:t>پروژه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anose="00000400000000000000" pitchFamily="2" charset="-78"/>
                        </a:rPr>
                        <a:t>زمان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4785962"/>
                  </a:ext>
                </a:extLst>
              </a:tr>
              <a:tr h="455639">
                <a:tc>
                  <a:txBody>
                    <a:bodyPr/>
                    <a:lstStyle/>
                    <a:p>
                      <a:pPr algn="ctr" rtl="1"/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برنامه ریزی و کنترل پروژه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پروژه اداری , تجاری و مسکونی </a:t>
                      </a:r>
                      <a:r>
                        <a:rPr lang="fa-IR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بهتا</a:t>
                      </a:r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با روش 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EPCF </a:t>
                      </a:r>
                      <a:endParaRPr lang="fa-I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1400 تا  1403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0856720"/>
                  </a:ext>
                </a:extLst>
              </a:tr>
              <a:tr h="45563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برنامه ریزی و کنترل پروژه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برج لوکس مسکونی ایلیا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1398 تا  1400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5304180"/>
                  </a:ext>
                </a:extLst>
              </a:tr>
              <a:tr h="786445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برنامه ریزی و کنترل پروژه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طرح توسعه بخش </a:t>
                      </a:r>
                      <a:r>
                        <a:rPr lang="fa-IR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الکتریکال</a:t>
                      </a:r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کارخانه مواد معدنی و کانی آرایی شرکت فرآورده های </a:t>
                      </a:r>
                      <a:r>
                        <a:rPr lang="fa-IR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نسوز</a:t>
                      </a:r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ایران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1398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36520934"/>
                  </a:ext>
                </a:extLst>
              </a:tr>
              <a:tr h="45563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برنامه ریزی و کنترل پروژه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برج مسکونی بهارستان شرکت </a:t>
                      </a:r>
                      <a:r>
                        <a:rPr lang="fa-IR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سپاد</a:t>
                      </a:r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خراسان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1393 تا  1395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08820576"/>
                  </a:ext>
                </a:extLst>
              </a:tr>
              <a:tr h="786445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برنامه ریزی و کنترل پروژه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کنترل پروژه ناحیه چهارم فاز 15 و 16 پارس جنوبی قرارگاه سازندگی خاتم </a:t>
                      </a:r>
                      <a:r>
                        <a:rPr lang="fa-IR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الانبیا</a:t>
                      </a:r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، شرکت </a:t>
                      </a:r>
                      <a:r>
                        <a:rPr lang="fa-IR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سپانیر</a:t>
                      </a:r>
                      <a:endParaRPr lang="fa-I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1388 تا 1389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417341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93654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43E7C1-7F01-AB9B-B9F7-E7F41CE91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5D6B1C20-5920-7A68-6960-133F603DC16C}"/>
              </a:ext>
            </a:extLst>
          </p:cNvPr>
          <p:cNvSpPr txBox="1"/>
          <p:nvPr/>
        </p:nvSpPr>
        <p:spPr>
          <a:xfrm>
            <a:off x="6623824" y="1315534"/>
            <a:ext cx="47045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fa-IR" b="1" dirty="0">
                <a:cs typeface="B Nazanin" panose="00000400000000000000" pitchFamily="2" charset="-78"/>
              </a:rPr>
              <a:t>* خلاصه فعالیت های مدیریت پروژه گروه مهندسی </a:t>
            </a:r>
            <a:r>
              <a:rPr lang="fa-IR" b="1" dirty="0" err="1">
                <a:cs typeface="B Nazanin" panose="00000400000000000000" pitchFamily="2" charset="-78"/>
              </a:rPr>
              <a:t>پژاوند</a:t>
            </a:r>
            <a:endParaRPr lang="fa-IR" b="1" dirty="0">
              <a:cs typeface="B Nazanin" panose="00000400000000000000" pitchFamily="2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D115784-443C-57DA-667A-1D77E557E50C}"/>
              </a:ext>
            </a:extLst>
          </p:cNvPr>
          <p:cNvSpPr txBox="1"/>
          <p:nvPr/>
        </p:nvSpPr>
        <p:spPr>
          <a:xfrm>
            <a:off x="78059" y="6488668"/>
            <a:ext cx="44604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16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DE30F3F-8369-0291-FCE5-86548C543C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7783823"/>
              </p:ext>
            </p:extLst>
          </p:nvPr>
        </p:nvGraphicFramePr>
        <p:xfrm>
          <a:off x="784920" y="1746611"/>
          <a:ext cx="10622159" cy="373731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106573">
                  <a:extLst>
                    <a:ext uri="{9D8B030D-6E8A-4147-A177-3AD203B41FA5}">
                      <a16:colId xmlns:a16="http://schemas.microsoft.com/office/drawing/2014/main" val="2196281749"/>
                    </a:ext>
                  </a:extLst>
                </a:gridCol>
                <a:gridCol w="4598395">
                  <a:extLst>
                    <a:ext uri="{9D8B030D-6E8A-4147-A177-3AD203B41FA5}">
                      <a16:colId xmlns:a16="http://schemas.microsoft.com/office/drawing/2014/main" val="654082615"/>
                    </a:ext>
                  </a:extLst>
                </a:gridCol>
                <a:gridCol w="2917191">
                  <a:extLst>
                    <a:ext uri="{9D8B030D-6E8A-4147-A177-3AD203B41FA5}">
                      <a16:colId xmlns:a16="http://schemas.microsoft.com/office/drawing/2014/main" val="3494093625"/>
                    </a:ext>
                  </a:extLst>
                </a:gridCol>
              </a:tblGrid>
              <a:tr h="369978"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anose="00000400000000000000" pitchFamily="2" charset="-78"/>
                        </a:rPr>
                        <a:t>نوع همکاری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anose="00000400000000000000" pitchFamily="2" charset="-78"/>
                        </a:rPr>
                        <a:t>پروژه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anose="00000400000000000000" pitchFamily="2" charset="-78"/>
                        </a:rPr>
                        <a:t>زیر بنا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4785962"/>
                  </a:ext>
                </a:extLst>
              </a:tr>
              <a:tr h="369978">
                <a:tc>
                  <a:txBody>
                    <a:bodyPr/>
                    <a:lstStyle/>
                    <a:p>
                      <a:pPr algn="ctr" rtl="1"/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مجری و مدیریت پروژه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مجتمع مسکونی آقای رحیم زاده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3017 مترمربع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0856720"/>
                  </a:ext>
                </a:extLst>
              </a:tr>
              <a:tr h="369978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مدیریت پیمان و مدیریت پروژه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نمایشگاه و کارگاه کارهای چوبی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1023 مترمربع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5304180"/>
                  </a:ext>
                </a:extLst>
              </a:tr>
              <a:tr h="357275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مدیریت فنی و اجرایی و کنترل پروژه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مجتمع مسکونی مهندس عبادی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1900 متر مربع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36520934"/>
                  </a:ext>
                </a:extLst>
              </a:tr>
              <a:tr h="369978">
                <a:tc>
                  <a:txBody>
                    <a:bodyPr/>
                    <a:lstStyle/>
                    <a:p>
                      <a:pPr algn="ctr" rtl="1"/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مجری و مدیریت پروژه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مجتمع مسکونی آقای پهلوان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1346 مترمربع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08820576"/>
                  </a:ext>
                </a:extLst>
              </a:tr>
              <a:tr h="40150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مدیریت فنی و اجرایی و کنترل پروژه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مجتمع تجاری </a:t>
                      </a:r>
                      <a:r>
                        <a:rPr lang="fa-IR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اوپال</a:t>
                      </a:r>
                      <a:endParaRPr lang="fa-I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1800 مترمربع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41734174"/>
                  </a:ext>
                </a:extLst>
              </a:tr>
              <a:tr h="372533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مدیریت فنی و اجرایی و کنترل پروژه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مجتمع تجاری آقای عبدی پور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1350 مترمربع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25001321"/>
                  </a:ext>
                </a:extLst>
              </a:tr>
              <a:tr h="372533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طراحی و نظارت کارگاهی و مدیریت پروژه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مجتمع مسکونی دکتر </a:t>
                      </a:r>
                      <a:r>
                        <a:rPr lang="fa-IR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سلیمان‌پور</a:t>
                      </a:r>
                      <a:endParaRPr lang="fa-I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1009 مترمربع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92485240"/>
                  </a:ext>
                </a:extLst>
              </a:tr>
              <a:tr h="372533">
                <a:tc>
                  <a:txBody>
                    <a:bodyPr/>
                    <a:lstStyle/>
                    <a:p>
                      <a:pPr algn="ctr" rtl="1"/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مجری و مدیریت پروژه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مجتمع مسکونی آقای </a:t>
                      </a:r>
                      <a:r>
                        <a:rPr lang="fa-IR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محمدپور</a:t>
                      </a:r>
                      <a:endParaRPr lang="fa-I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1839 مترمربع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6450153"/>
                  </a:ext>
                </a:extLst>
              </a:tr>
              <a:tr h="372533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طراحی و نظارت کارگاهی و مدیریت پروژه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مجتمع مسکونی آقای </a:t>
                      </a:r>
                      <a:r>
                        <a:rPr lang="fa-IR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آیینه‌چی</a:t>
                      </a:r>
                      <a:endParaRPr lang="fa-I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1292 متر مربع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870965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13165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E6A2E2-9404-411B-E0E1-CC70B56A3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F715DD7-14E8-78A3-9E1E-88BF5B4F34FA}"/>
              </a:ext>
            </a:extLst>
          </p:cNvPr>
          <p:cNvSpPr txBox="1"/>
          <p:nvPr/>
        </p:nvSpPr>
        <p:spPr>
          <a:xfrm>
            <a:off x="6623824" y="1315534"/>
            <a:ext cx="47045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fa-IR" b="1" dirty="0">
                <a:cs typeface="B Nazanin" panose="00000400000000000000" pitchFamily="2" charset="-78"/>
              </a:rPr>
              <a:t>* خلاصه فعالیت های مدیریت پروژه گروه مهندسی </a:t>
            </a:r>
            <a:r>
              <a:rPr lang="fa-IR" b="1" dirty="0" err="1">
                <a:cs typeface="B Nazanin" panose="00000400000000000000" pitchFamily="2" charset="-78"/>
              </a:rPr>
              <a:t>پژاوند</a:t>
            </a:r>
            <a:endParaRPr lang="fa-IR" b="1" dirty="0">
              <a:cs typeface="B Nazanin" panose="00000400000000000000" pitchFamily="2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708FCC-5905-F22E-AD7C-D2959E3F44FD}"/>
              </a:ext>
            </a:extLst>
          </p:cNvPr>
          <p:cNvSpPr txBox="1"/>
          <p:nvPr/>
        </p:nvSpPr>
        <p:spPr>
          <a:xfrm>
            <a:off x="78059" y="6488668"/>
            <a:ext cx="44604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17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5F05D3A-253A-7093-0B65-EF3E8E0D30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3917990"/>
              </p:ext>
            </p:extLst>
          </p:nvPr>
        </p:nvGraphicFramePr>
        <p:xfrm>
          <a:off x="784920" y="2120421"/>
          <a:ext cx="10622159" cy="261715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106573">
                  <a:extLst>
                    <a:ext uri="{9D8B030D-6E8A-4147-A177-3AD203B41FA5}">
                      <a16:colId xmlns:a16="http://schemas.microsoft.com/office/drawing/2014/main" val="2196281749"/>
                    </a:ext>
                  </a:extLst>
                </a:gridCol>
                <a:gridCol w="4598395">
                  <a:extLst>
                    <a:ext uri="{9D8B030D-6E8A-4147-A177-3AD203B41FA5}">
                      <a16:colId xmlns:a16="http://schemas.microsoft.com/office/drawing/2014/main" val="654082615"/>
                    </a:ext>
                  </a:extLst>
                </a:gridCol>
                <a:gridCol w="2917191">
                  <a:extLst>
                    <a:ext uri="{9D8B030D-6E8A-4147-A177-3AD203B41FA5}">
                      <a16:colId xmlns:a16="http://schemas.microsoft.com/office/drawing/2014/main" val="3494093625"/>
                    </a:ext>
                  </a:extLst>
                </a:gridCol>
              </a:tblGrid>
              <a:tr h="369978"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anose="00000400000000000000" pitchFamily="2" charset="-78"/>
                        </a:rPr>
                        <a:t>نوع همکاری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anose="00000400000000000000" pitchFamily="2" charset="-78"/>
                        </a:rPr>
                        <a:t>پروژه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anose="00000400000000000000" pitchFamily="2" charset="-78"/>
                        </a:rPr>
                        <a:t>زیر بنا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4785962"/>
                  </a:ext>
                </a:extLst>
              </a:tr>
              <a:tr h="369978">
                <a:tc>
                  <a:txBody>
                    <a:bodyPr/>
                    <a:lstStyle/>
                    <a:p>
                      <a:pPr algn="ctr" rtl="1"/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طرح و ساخت و مدیریت پروژه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مصلی</a:t>
                      </a:r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خورشید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400 مترمربع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0856720"/>
                  </a:ext>
                </a:extLst>
              </a:tr>
              <a:tr h="369978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طرح و ساخت و مدیریت پروژه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مصلی</a:t>
                      </a:r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آرامش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256 مترمربع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1692212"/>
                  </a:ext>
                </a:extLst>
              </a:tr>
              <a:tr h="369978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طرح و ساخت و مدیریت پروژه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مصلی</a:t>
                      </a:r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آفرینش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256 مترمربع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35304180"/>
                  </a:ext>
                </a:extLst>
              </a:tr>
              <a:tr h="357275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طرح و ساخت و مدیریت پروژه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مرکز بهداشت </a:t>
                      </a:r>
                      <a:r>
                        <a:rPr lang="fa-IR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مهرآباد</a:t>
                      </a:r>
                      <a:endParaRPr lang="fa-I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909 متر مربع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36520934"/>
                  </a:ext>
                </a:extLst>
              </a:tr>
              <a:tr h="369978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طرح و ساخت و مدیریت پروژه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مرکز بهداشت </a:t>
                      </a:r>
                      <a:r>
                        <a:rPr lang="fa-IR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منزل‌آباد</a:t>
                      </a:r>
                      <a:endParaRPr lang="fa-I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525 مترمربع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08820576"/>
                  </a:ext>
                </a:extLst>
              </a:tr>
              <a:tr h="40150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طرح و ساخت و مدیریت پروژه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مرکز بهداشت کشف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525 مترمربع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417341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16334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52FF0D1-6078-B750-755C-29416DE184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7423" y="2817875"/>
            <a:ext cx="7708408" cy="12222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C1DE3D1-C88E-92C8-E169-F8FFA08DF56D}"/>
              </a:ext>
            </a:extLst>
          </p:cNvPr>
          <p:cNvSpPr txBox="1"/>
          <p:nvPr/>
        </p:nvSpPr>
        <p:spPr>
          <a:xfrm>
            <a:off x="78059" y="6488668"/>
            <a:ext cx="44604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212623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FE9A38D-B2F5-F839-1D90-AE3D21B45FE5}"/>
              </a:ext>
            </a:extLst>
          </p:cNvPr>
          <p:cNvSpPr txBox="1"/>
          <p:nvPr/>
        </p:nvSpPr>
        <p:spPr>
          <a:xfrm>
            <a:off x="3048959" y="658270"/>
            <a:ext cx="6094070" cy="3886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  <a:tabLst>
                <a:tab pos="2545080" algn="l"/>
              </a:tabLst>
            </a:pPr>
            <a:r>
              <a:rPr lang="fa-IR" b="1" dirty="0">
                <a:solidFill>
                  <a:schemeClr val="tx2"/>
                </a:solidFill>
                <a:effectLst/>
                <a:latin typeface="Shabnam"/>
                <a:ea typeface="Shabnam"/>
                <a:cs typeface="B Nazanin" panose="00000400000000000000" pitchFamily="2" charset="-78"/>
              </a:rPr>
              <a:t>معنای </a:t>
            </a:r>
            <a:r>
              <a:rPr lang="fa-IR" b="1" dirty="0" err="1">
                <a:solidFill>
                  <a:schemeClr val="tx2"/>
                </a:solidFill>
                <a:effectLst/>
                <a:latin typeface="Shabnam"/>
                <a:ea typeface="Shabnam"/>
                <a:cs typeface="B Nazanin" panose="00000400000000000000" pitchFamily="2" charset="-78"/>
              </a:rPr>
              <a:t>پژاوند</a:t>
            </a:r>
            <a:r>
              <a:rPr lang="fa-IR" b="1" dirty="0">
                <a:solidFill>
                  <a:schemeClr val="tx2"/>
                </a:solidFill>
                <a:effectLst/>
                <a:latin typeface="Shabnam"/>
                <a:ea typeface="Shabnam"/>
                <a:cs typeface="B Nazanin" panose="00000400000000000000" pitchFamily="2" charset="-78"/>
              </a:rPr>
              <a:t> چیست؟</a:t>
            </a:r>
            <a:endParaRPr lang="en-US" dirty="0">
              <a:solidFill>
                <a:schemeClr val="tx2"/>
              </a:solidFill>
              <a:effectLst/>
              <a:latin typeface="Shabnam"/>
              <a:ea typeface="Shabnam"/>
              <a:cs typeface="B Nazanin" panose="00000400000000000000" pitchFamily="2" charset="-7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3FD596-E7F8-D0C4-765F-EE89E268378B}"/>
              </a:ext>
            </a:extLst>
          </p:cNvPr>
          <p:cNvSpPr txBox="1"/>
          <p:nvPr/>
        </p:nvSpPr>
        <p:spPr>
          <a:xfrm>
            <a:off x="2021712" y="1261776"/>
            <a:ext cx="8148576" cy="3886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fa-IR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این کلمه ترکیبی است از </a:t>
            </a:r>
            <a:r>
              <a:rPr lang="fa-IR" dirty="0" err="1">
                <a:effectLst/>
                <a:latin typeface="Shabnam"/>
                <a:ea typeface="Shabnam"/>
                <a:cs typeface="B Nazanin" panose="00000400000000000000" pitchFamily="2" charset="-78"/>
              </a:rPr>
              <a:t>پژ</a:t>
            </a:r>
            <a:r>
              <a:rPr lang="fa-IR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 و آوند؛ </a:t>
            </a:r>
            <a:r>
              <a:rPr lang="en-US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"</a:t>
            </a:r>
            <a:r>
              <a:rPr lang="fa-IR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از لحاظ قوت و استحکام به کوه نسبت داده شده است</a:t>
            </a:r>
            <a:r>
              <a:rPr lang="en-US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"</a:t>
            </a: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1F80B908-AED9-4F80-297A-E1175BE350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6498" y="1999455"/>
            <a:ext cx="3918995" cy="914400"/>
          </a:xfrm>
          <a:prstGeom prst="rect">
            <a:avLst/>
          </a:prstGeom>
          <a:solidFill>
            <a:srgbClr val="1C77C3"/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182880" tIns="182880" rIns="182880" bIns="182880" anchor="t" anchorCtr="0" upright="1">
            <a:noAutofit/>
          </a:bodyPr>
          <a:lstStyle/>
          <a:p>
            <a:pPr algn="ctr">
              <a:buNone/>
            </a:pPr>
            <a:r>
              <a:rPr lang="fa-IR" sz="2800" dirty="0">
                <a:solidFill>
                  <a:srgbClr val="FFFFFF"/>
                </a:solidFill>
                <a:effectLst/>
                <a:latin typeface="IranNastaliq" panose="02020505000000020003" pitchFamily="18" charset="0"/>
                <a:ea typeface="Shabnam"/>
                <a:cs typeface="B Titr" panose="00000700000000000000" pitchFamily="2" charset="-78"/>
              </a:rPr>
              <a:t>چون کوه استوار</a:t>
            </a:r>
            <a:endParaRPr lang="en-US" sz="1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B Titr" panose="00000700000000000000" pitchFamily="2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176DD0-2184-8047-0CBF-0B145E4AFC0A}"/>
              </a:ext>
            </a:extLst>
          </p:cNvPr>
          <p:cNvSpPr txBox="1"/>
          <p:nvPr/>
        </p:nvSpPr>
        <p:spPr>
          <a:xfrm>
            <a:off x="3048959" y="3555450"/>
            <a:ext cx="6094070" cy="3886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  <a:tabLst>
                <a:tab pos="2545080" algn="l"/>
              </a:tabLst>
            </a:pPr>
            <a:r>
              <a:rPr lang="fa-IR" b="1" dirty="0">
                <a:solidFill>
                  <a:schemeClr val="tx2"/>
                </a:solidFill>
                <a:effectLst/>
                <a:latin typeface="Shabnam"/>
                <a:ea typeface="Shabnam"/>
                <a:cs typeface="B Nazanin" panose="00000400000000000000" pitchFamily="2" charset="-78"/>
              </a:rPr>
              <a:t>شعار سازمانی</a:t>
            </a:r>
            <a:endParaRPr lang="en-US" dirty="0">
              <a:solidFill>
                <a:schemeClr val="tx2"/>
              </a:solidFill>
              <a:effectLst/>
              <a:latin typeface="Shabnam"/>
              <a:ea typeface="Shabnam"/>
              <a:cs typeface="B Nazanin" panose="00000400000000000000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DDBFCE7-4CF4-0EEC-095B-6AA481DD17F8}"/>
              </a:ext>
            </a:extLst>
          </p:cNvPr>
          <p:cNvSpPr txBox="1"/>
          <p:nvPr/>
        </p:nvSpPr>
        <p:spPr>
          <a:xfrm>
            <a:off x="2021712" y="4165177"/>
            <a:ext cx="81485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a-IR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مدیران گروه مهندسی </a:t>
            </a:r>
            <a:r>
              <a:rPr lang="fa-IR" dirty="0" err="1">
                <a:effectLst/>
                <a:latin typeface="Shabnam"/>
                <a:ea typeface="Shabnam"/>
                <a:cs typeface="B Nazanin" panose="00000400000000000000" pitchFamily="2" charset="-78"/>
              </a:rPr>
              <a:t>پژاوند</a:t>
            </a:r>
            <a:r>
              <a:rPr lang="fa-IR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 با سعی و کوشش در راستای نهادینه کردن فرهنگ ساخت ساختمان­های با کیفیت، شعار سازمانی خود را تعیین نمودند</a:t>
            </a:r>
            <a:endParaRPr lang="fa-IR" dirty="0"/>
          </a:p>
        </p:txBody>
      </p:sp>
      <p:sp>
        <p:nvSpPr>
          <p:cNvPr id="13" name="Text Box 2">
            <a:extLst>
              <a:ext uri="{FF2B5EF4-FFF2-40B4-BE49-F238E27FC236}">
                <a16:creationId xmlns:a16="http://schemas.microsoft.com/office/drawing/2014/main" id="{15C55A10-9322-1A1B-2997-842774CD18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1571" y="5032539"/>
            <a:ext cx="4208845" cy="914400"/>
          </a:xfrm>
          <a:prstGeom prst="rect">
            <a:avLst/>
          </a:prstGeom>
          <a:solidFill>
            <a:srgbClr val="1C77C3"/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182880" tIns="182880" rIns="182880" bIns="182880" anchor="t" anchorCtr="0" upright="1">
            <a:noAutofit/>
          </a:bodyPr>
          <a:lstStyle/>
          <a:p>
            <a:pPr algn="ctr">
              <a:buNone/>
            </a:pPr>
            <a:r>
              <a:rPr lang="fa-IR" sz="2800" dirty="0">
                <a:solidFill>
                  <a:srgbClr val="FFFFFF"/>
                </a:solidFill>
                <a:effectLst/>
                <a:latin typeface="IranNastaliq" panose="02020505000000020003" pitchFamily="18" charset="0"/>
                <a:ea typeface="Shabnam"/>
                <a:cs typeface="B Titr" panose="00000700000000000000" pitchFamily="2" charset="-78"/>
              </a:rPr>
              <a:t>ساختمان سرمایه ملی است </a:t>
            </a:r>
            <a:endParaRPr lang="en-US" sz="1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B Titr" panose="00000700000000000000" pitchFamily="2" charset="-7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5E9D2A-DC28-63CE-EC4B-36F0BF13BF90}"/>
              </a:ext>
            </a:extLst>
          </p:cNvPr>
          <p:cNvSpPr txBox="1"/>
          <p:nvPr/>
        </p:nvSpPr>
        <p:spPr>
          <a:xfrm>
            <a:off x="78059" y="6488668"/>
            <a:ext cx="25647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987357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76E837-ACAA-B04A-776F-612E9C3D0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812" y="1575295"/>
            <a:ext cx="2203200" cy="2318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ECAE4FC-3A0E-955E-A19F-E39CF09403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734" y="599400"/>
            <a:ext cx="3700800" cy="2829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EAD998A-A299-2CDA-9B2F-9386D9CB49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734" y="3558600"/>
            <a:ext cx="3700800" cy="2700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7104445-BCC5-D7CF-0666-67677D8A6E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5412" y="196200"/>
            <a:ext cx="1994400" cy="8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60388F6-77D6-D600-CAC9-3A5DB08D24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5784" y="2595793"/>
            <a:ext cx="2227614" cy="25958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EA73080-781F-15C1-B40E-3B722F1167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54589" y="1811172"/>
            <a:ext cx="2227613" cy="338042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8AE97F1-943E-2C78-A80A-59BF85E47576}"/>
              </a:ext>
            </a:extLst>
          </p:cNvPr>
          <p:cNvSpPr txBox="1"/>
          <p:nvPr/>
        </p:nvSpPr>
        <p:spPr>
          <a:xfrm>
            <a:off x="78058" y="6488668"/>
            <a:ext cx="49567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41556322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E5CDA39-F872-45DA-96AC-596C93219D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1331" y="1485112"/>
            <a:ext cx="3672000" cy="2318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7F4654D-D232-8704-5108-7DF4EB4B6B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3331" y="4035338"/>
            <a:ext cx="2808000" cy="1771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A250DF3-7911-A834-9071-E95C82585A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970" y="459667"/>
            <a:ext cx="3247200" cy="3240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376492D-F9D6-FB07-31F5-889EF6EEED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970" y="3699667"/>
            <a:ext cx="3626345" cy="25023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4A6C6EE-2A22-9D15-1A17-36430E46C9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11331" y="269326"/>
            <a:ext cx="1297287" cy="7332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8A4ADE-E961-8836-CFF9-3D77364FB0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1188" y="1608938"/>
            <a:ext cx="1900800" cy="2426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ED28BBD-7F98-4832-A0C6-AD9C4C9F158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80823" y="2644312"/>
            <a:ext cx="1939694" cy="304162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E789380-8B7B-56F3-9DF0-AB4BDA1EF9ED}"/>
              </a:ext>
            </a:extLst>
          </p:cNvPr>
          <p:cNvSpPr txBox="1"/>
          <p:nvPr/>
        </p:nvSpPr>
        <p:spPr>
          <a:xfrm>
            <a:off x="78059" y="6488668"/>
            <a:ext cx="47950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6503024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B121C17-9BEF-C861-8EE7-3F20040064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9456" y="285502"/>
            <a:ext cx="2085459" cy="76381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9A09A4A-2C3C-2C40-F276-9C0709726B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1665" y="1410907"/>
            <a:ext cx="2786400" cy="3628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ABFE001-672A-BE50-F452-6D1F2D4464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082" y="1223707"/>
            <a:ext cx="2346731" cy="4003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A85643-B308-9E4E-FDF2-D7E6046D20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3199" y="194305"/>
            <a:ext cx="2678243" cy="20588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8E64A31-08A8-2D09-3619-18CEF9073F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55920" y="2253109"/>
            <a:ext cx="3052800" cy="1814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3A7B351-3C76-FA82-CCC5-698CD86BFC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2813" y="4067509"/>
            <a:ext cx="3052800" cy="1807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4F5A9CC-34F0-926D-6969-8F45AEF0EC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12553" y="3309762"/>
            <a:ext cx="3052800" cy="23467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0BCCAAD-AE83-FF1D-F661-0893E7083DD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00123" y="1301137"/>
            <a:ext cx="1908000" cy="17568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E9B73F3-EE80-03AE-8492-4D52C53684FD}"/>
              </a:ext>
            </a:extLst>
          </p:cNvPr>
          <p:cNvSpPr txBox="1"/>
          <p:nvPr/>
        </p:nvSpPr>
        <p:spPr>
          <a:xfrm>
            <a:off x="78058" y="6488668"/>
            <a:ext cx="52410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33135995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BB61F2E-01F4-5EE8-9760-2722797AC4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9856" y="300322"/>
            <a:ext cx="1745185" cy="6842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A7F3A5C-7439-9E7E-DDDA-975056E57C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5041" y="1539000"/>
            <a:ext cx="2397600" cy="3780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EE3F734-84A1-D84D-5A2B-5697BC13BC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397" y="642440"/>
            <a:ext cx="4262400" cy="2743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18EEE18-CEF3-2B44-19E2-3EA54EE587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9287" y="3385640"/>
            <a:ext cx="4569020" cy="27094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FEA5A0-E3E6-E330-CB4B-D89B5231E9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1456" y="1260524"/>
            <a:ext cx="2116800" cy="1756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0BC53B1-B046-5D23-15C1-2EB5074964D4}"/>
              </a:ext>
            </a:extLst>
          </p:cNvPr>
          <p:cNvSpPr txBox="1"/>
          <p:nvPr/>
        </p:nvSpPr>
        <p:spPr>
          <a:xfrm>
            <a:off x="78058" y="6488668"/>
            <a:ext cx="468351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17025415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3312975-128F-B65F-32C4-7AC3C84BF1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7735" y="345189"/>
            <a:ext cx="967194" cy="76408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D2ECCE1-B124-F60A-21C0-A14E09AC27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901" y="778565"/>
            <a:ext cx="4089599" cy="241945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69ACA9D-7B43-9330-5E36-5F4909FCBD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901" y="3429000"/>
            <a:ext cx="4089600" cy="2412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66EA1AF-3314-302E-1459-0072E6B2D0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4929" y="1441473"/>
            <a:ext cx="2599200" cy="4449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F029BB8-9018-10DD-654B-EE06D7C27B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2184" y="3429000"/>
            <a:ext cx="3987889" cy="23394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FBA779-FC0D-D917-6FF9-C29A13629A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66129" y="1441473"/>
            <a:ext cx="2174400" cy="1764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0E6A7C3-AA78-9756-9BEE-63DAFF32C8DA}"/>
              </a:ext>
            </a:extLst>
          </p:cNvPr>
          <p:cNvSpPr txBox="1"/>
          <p:nvPr/>
        </p:nvSpPr>
        <p:spPr>
          <a:xfrm>
            <a:off x="78059" y="6488668"/>
            <a:ext cx="47784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31133155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F65812E-6C3B-A18E-82B5-269B7D6439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141" y="781630"/>
            <a:ext cx="4621967" cy="31739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163C7EE-2D5B-C8AC-E254-DA4A5A681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0033" y="2780168"/>
            <a:ext cx="4621967" cy="31416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19D872D-6358-E75F-0DE4-E253018F5E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1556" y="1561207"/>
            <a:ext cx="2228477" cy="20064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AB80EA2-93B9-5219-EAFA-07E46975CE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7335" y="181071"/>
            <a:ext cx="1577903" cy="8832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8F85C2A-996E-2B10-4200-E84B741F3619}"/>
              </a:ext>
            </a:extLst>
          </p:cNvPr>
          <p:cNvSpPr txBox="1"/>
          <p:nvPr/>
        </p:nvSpPr>
        <p:spPr>
          <a:xfrm>
            <a:off x="78059" y="6488668"/>
            <a:ext cx="49908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37855721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B0278FD-D1E2-B36F-8915-1D3FBA45F8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169" y="433800"/>
            <a:ext cx="4629600" cy="29952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7C9F672-8E58-37FD-0E5B-5D9508EBB0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169" y="3429000"/>
            <a:ext cx="4629600" cy="2700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E209FA2-16DF-D33B-6BC4-983A02A5D0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6233" y="3429000"/>
            <a:ext cx="4809141" cy="2700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98A230-8127-1465-FD92-2F0FA5646E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7843" y="433800"/>
            <a:ext cx="2231177" cy="6588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A255375-595B-FBBC-2482-11AF447658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6233" y="1407407"/>
            <a:ext cx="2641328" cy="17255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27ED2D1-FD99-0A94-9B0A-EDDACFF6D2AF}"/>
              </a:ext>
            </a:extLst>
          </p:cNvPr>
          <p:cNvSpPr txBox="1"/>
          <p:nvPr/>
        </p:nvSpPr>
        <p:spPr>
          <a:xfrm>
            <a:off x="78059" y="6488668"/>
            <a:ext cx="53525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5891118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A2D9670-249D-2652-96D8-85880ACDF4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047" y="1418004"/>
            <a:ext cx="2937600" cy="3456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EE97ECC-0DE0-CCAF-8F42-FA18A66246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8898" y="3315612"/>
            <a:ext cx="3686400" cy="2815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81B09CD-0ED7-5B39-B90F-D5F43ADF3C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2411" y="1210517"/>
            <a:ext cx="1897762" cy="22369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E778EF8-A75B-D86E-D971-98CBB17C6B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7984" y="208386"/>
            <a:ext cx="1429308" cy="78523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C72BDED-B8A7-8CE9-ADEC-396A59AB10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90424" y="2329005"/>
            <a:ext cx="2642400" cy="3456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2FA7B48-564F-D670-2E5C-BD24047374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78898" y="330804"/>
            <a:ext cx="3686400" cy="28152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72F0ED6-EECF-0362-31B4-4627B02A0134}"/>
              </a:ext>
            </a:extLst>
          </p:cNvPr>
          <p:cNvSpPr txBox="1"/>
          <p:nvPr/>
        </p:nvSpPr>
        <p:spPr>
          <a:xfrm>
            <a:off x="78059" y="6488668"/>
            <a:ext cx="5018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29250366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D9A2F50-54D0-677D-41E9-3C5DD35359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5111" y="195343"/>
            <a:ext cx="1400104" cy="79400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9CDE535-1074-3430-7779-855748FE8B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1409" y="1396606"/>
            <a:ext cx="3513600" cy="4658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69E795E-276B-571A-B87C-C7970DE7CC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7049" y="989350"/>
            <a:ext cx="2264360" cy="17538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FFD23B5-88F4-0E11-1E81-210A05A844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588" y="419400"/>
            <a:ext cx="2568327" cy="23338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D64205D-C981-4E50-2C1B-FDFB7BA701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6783" y="2753228"/>
            <a:ext cx="2571132" cy="19712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99B41EB-2C69-7D9F-7418-061A6DFAE5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47845" y="1866275"/>
            <a:ext cx="2569274" cy="19712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32EE0D2-C2A0-8E67-042D-B43C128508E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0" y="3429000"/>
            <a:ext cx="2239200" cy="292261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4177D46-8FDA-0378-5AD8-5439E3470448}"/>
              </a:ext>
            </a:extLst>
          </p:cNvPr>
          <p:cNvSpPr txBox="1"/>
          <p:nvPr/>
        </p:nvSpPr>
        <p:spPr>
          <a:xfrm>
            <a:off x="78059" y="6488668"/>
            <a:ext cx="52872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27</a:t>
            </a:r>
          </a:p>
        </p:txBody>
      </p:sp>
    </p:spTree>
    <p:extLst>
      <p:ext uri="{BB962C8B-B14F-4D97-AF65-F5344CB8AC3E}">
        <p14:creationId xmlns:p14="http://schemas.microsoft.com/office/powerpoint/2010/main" val="41301174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B73E4DC-F129-5D29-E3E3-32578EC46C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200" y="3429000"/>
            <a:ext cx="5356800" cy="25776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32A1CC6-1B80-510F-DCB9-E13A632E67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4918" y="1451809"/>
            <a:ext cx="2577082" cy="197719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5B5A0BA-5AB4-7F01-64FA-CF7712E896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0289" y="1287392"/>
            <a:ext cx="1874343" cy="20685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2A4736-4C1B-EA4C-3A3D-D8FF5642CA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2586" y="294444"/>
            <a:ext cx="1372332" cy="7472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B8E1F63-D3C3-E841-C53F-95CA0B8334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497" y="465866"/>
            <a:ext cx="2053585" cy="266707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247B78-D6EA-6267-8C3D-8D4BF76EBA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087" y="3350327"/>
            <a:ext cx="4420587" cy="26562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FAEEEA2-9D46-5594-C9A5-AED58E6CF0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63085" y="636605"/>
            <a:ext cx="3031200" cy="2325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2D36C9E-C510-C017-C95D-21B637325A96}"/>
              </a:ext>
            </a:extLst>
          </p:cNvPr>
          <p:cNvSpPr txBox="1"/>
          <p:nvPr/>
        </p:nvSpPr>
        <p:spPr>
          <a:xfrm>
            <a:off x="78059" y="6488668"/>
            <a:ext cx="56802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1567223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DB187AA-EE8A-6584-95F0-8DF1FAC044AD}"/>
              </a:ext>
            </a:extLst>
          </p:cNvPr>
          <p:cNvSpPr txBox="1"/>
          <p:nvPr/>
        </p:nvSpPr>
        <p:spPr>
          <a:xfrm>
            <a:off x="5251155" y="561609"/>
            <a:ext cx="16896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a-IR" b="1" dirty="0">
                <a:solidFill>
                  <a:schemeClr val="tx2"/>
                </a:solidFill>
                <a:effectLst/>
                <a:latin typeface="Shabnam"/>
                <a:ea typeface="Shabnam"/>
                <a:cs typeface="B Nazanin" panose="00000400000000000000" pitchFamily="2" charset="-78"/>
              </a:rPr>
              <a:t>معرفی کلی شرکت </a:t>
            </a:r>
            <a:endParaRPr lang="fa-IR" dirty="0">
              <a:solidFill>
                <a:schemeClr val="tx2"/>
              </a:solidFill>
              <a:cs typeface="B Nazanin" panose="000004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D89E5D-6883-0A9B-63C8-F29CF4CAAD93}"/>
              </a:ext>
            </a:extLst>
          </p:cNvPr>
          <p:cNvSpPr txBox="1"/>
          <p:nvPr/>
        </p:nvSpPr>
        <p:spPr>
          <a:xfrm>
            <a:off x="753534" y="1288029"/>
            <a:ext cx="11167533" cy="4281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  <a:spcAft>
                <a:spcPts val="800"/>
              </a:spcAft>
              <a:buNone/>
            </a:pPr>
            <a:r>
              <a:rPr lang="fa-IR" sz="1600" b="1" dirty="0">
                <a:effectLst/>
                <a:latin typeface="Shabnam"/>
                <a:ea typeface="Shabnam"/>
                <a:cs typeface="B Titr" panose="00000700000000000000" pitchFamily="2" charset="-78"/>
              </a:rPr>
              <a:t>* موضوع شرکت:</a:t>
            </a:r>
            <a:endParaRPr lang="en-US" sz="1100" dirty="0">
              <a:effectLst/>
              <a:latin typeface="Shabnam"/>
              <a:ea typeface="Shabnam"/>
            </a:endParaRPr>
          </a:p>
          <a:p>
            <a:pPr algn="just" rtl="1">
              <a:lnSpc>
                <a:spcPct val="150000"/>
              </a:lnSpc>
              <a:spcAft>
                <a:spcPts val="800"/>
              </a:spcAft>
              <a:buNone/>
            </a:pPr>
            <a:r>
              <a:rPr lang="fa-IR" sz="1400" b="1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گروه مهندسی </a:t>
            </a:r>
            <a:r>
              <a:rPr lang="fa-IR" sz="1400" b="1" dirty="0" err="1">
                <a:effectLst/>
                <a:latin typeface="Shabnam"/>
                <a:ea typeface="Shabnam"/>
                <a:cs typeface="B Nazanin" panose="00000400000000000000" pitchFamily="2" charset="-78"/>
              </a:rPr>
              <a:t>پژاوند</a:t>
            </a:r>
            <a:r>
              <a:rPr lang="fa-IR" sz="1400" b="1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 ابتدا با تاسیس شرکت عمران و مسکن گستر </a:t>
            </a:r>
            <a:r>
              <a:rPr lang="fa-IR" sz="1400" b="1" dirty="0" err="1">
                <a:effectLst/>
                <a:latin typeface="Shabnam"/>
                <a:ea typeface="Shabnam"/>
                <a:cs typeface="B Nazanin" panose="00000400000000000000" pitchFamily="2" charset="-78"/>
              </a:rPr>
              <a:t>پژواند</a:t>
            </a:r>
            <a:r>
              <a:rPr lang="fa-IR" sz="1400" b="1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 (سهامی خاص) در سال 1388 کار خود را آغاز نموده و با حدود ۱۵ سال تجربه، موفق به ارائه خدمات فنی و مهندسی در حوزه طراحی، نظارت و اجرای پروژه های ساختمانی در استان خراسان رضوی شده است.</a:t>
            </a:r>
            <a:endParaRPr lang="en-US" sz="1200" b="1" dirty="0">
              <a:effectLst/>
              <a:latin typeface="Shabnam"/>
              <a:ea typeface="Shabnam"/>
              <a:cs typeface="B Nazanin" panose="00000400000000000000" pitchFamily="2" charset="-78"/>
            </a:endParaRPr>
          </a:p>
          <a:p>
            <a:pPr algn="just" rtl="1">
              <a:lnSpc>
                <a:spcPct val="150000"/>
              </a:lnSpc>
              <a:spcAft>
                <a:spcPts val="800"/>
              </a:spcAft>
              <a:buNone/>
            </a:pPr>
            <a:r>
              <a:rPr lang="fa-IR" sz="1400" b="1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این شرکت از سال 1397 با طراحی و نظارت پروژه </a:t>
            </a:r>
            <a:r>
              <a:rPr lang="fa-IR" sz="1400" b="1" dirty="0" err="1">
                <a:effectLst/>
                <a:latin typeface="Shabnam"/>
                <a:ea typeface="Shabnam"/>
                <a:cs typeface="B Nazanin" panose="00000400000000000000" pitchFamily="2" charset="-78"/>
              </a:rPr>
              <a:t>شهربازی</a:t>
            </a:r>
            <a:r>
              <a:rPr lang="fa-IR" sz="1400" b="1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 و تم پارک جزیره کیش به ارائه خدمات به </a:t>
            </a:r>
            <a:r>
              <a:rPr lang="fa-IR" sz="1400" b="1" dirty="0" err="1">
                <a:effectLst/>
                <a:latin typeface="Shabnam"/>
                <a:ea typeface="Shabnam"/>
                <a:cs typeface="B Nazanin" panose="00000400000000000000" pitchFamily="2" charset="-78"/>
              </a:rPr>
              <a:t>پروژه‌های</a:t>
            </a:r>
            <a:r>
              <a:rPr lang="fa-IR" sz="1400" b="1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 خاص و بزرگ در این جزیره نیز پرداخته است.</a:t>
            </a:r>
            <a:endParaRPr lang="en-US" sz="1200" b="1" dirty="0">
              <a:effectLst/>
              <a:latin typeface="Shabnam"/>
              <a:ea typeface="Shabnam"/>
              <a:cs typeface="B Nazanin" panose="00000400000000000000" pitchFamily="2" charset="-78"/>
            </a:endParaRPr>
          </a:p>
          <a:p>
            <a:pPr algn="just" rtl="1">
              <a:lnSpc>
                <a:spcPct val="150000"/>
              </a:lnSpc>
              <a:spcAft>
                <a:spcPts val="800"/>
              </a:spcAft>
              <a:buNone/>
            </a:pPr>
            <a:r>
              <a:rPr lang="fa-IR" sz="1400" b="1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اکنون </a:t>
            </a:r>
            <a:r>
              <a:rPr lang="fa-IR" sz="1400" b="1" dirty="0" err="1">
                <a:effectLst/>
                <a:latin typeface="Shabnam"/>
                <a:ea typeface="Shabnam"/>
                <a:cs typeface="B Nazanin" panose="00000400000000000000" pitchFamily="2" charset="-78"/>
              </a:rPr>
              <a:t>پژاوند</a:t>
            </a:r>
            <a:r>
              <a:rPr lang="fa-IR" sz="1400" b="1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 دارای پروانه اشتغال پایه ارشد طراح و ناظر حقوقی و با حوزه فعالیت کشوری می­باشد.</a:t>
            </a:r>
            <a:endParaRPr lang="en-US" sz="1200" b="1" dirty="0">
              <a:effectLst/>
              <a:latin typeface="Shabnam"/>
              <a:ea typeface="Shabnam"/>
              <a:cs typeface="B Nazanin" panose="00000400000000000000" pitchFamily="2" charset="-78"/>
            </a:endParaRPr>
          </a:p>
          <a:p>
            <a:pPr algn="just" rtl="1">
              <a:lnSpc>
                <a:spcPct val="150000"/>
              </a:lnSpc>
              <a:spcAft>
                <a:spcPts val="800"/>
              </a:spcAft>
              <a:buNone/>
            </a:pPr>
            <a:r>
              <a:rPr lang="fa-IR" sz="1400" b="1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این شرکت در بخش طراحی با نگاه به تأمین آسایش و حفظ سرمایه ساکنین با رعایت ضوابط و قوانین مقررات ملی ساختمان سعی داشته رضایت حداکثری مشتریان را جلب نماید. همچنین در بخش نظارت در راستای حفظ حقوق </a:t>
            </a:r>
            <a:r>
              <a:rPr lang="fa-IR" sz="1400" b="1" dirty="0" err="1">
                <a:effectLst/>
                <a:latin typeface="Shabnam"/>
                <a:ea typeface="Shabnam"/>
                <a:cs typeface="B Nazanin" panose="00000400000000000000" pitchFamily="2" charset="-78"/>
              </a:rPr>
              <a:t>بهره­‌برداران</a:t>
            </a:r>
            <a:r>
              <a:rPr lang="fa-IR" sz="1400" b="1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 به عنوان یک اصل، به نظارت مستمر و دقیق، </a:t>
            </a:r>
            <a:r>
              <a:rPr lang="fa-IR" sz="1400" b="1" dirty="0" err="1">
                <a:effectLst/>
                <a:latin typeface="Shabnam"/>
                <a:ea typeface="Shabnam"/>
                <a:cs typeface="B Nazanin" panose="00000400000000000000" pitchFamily="2" charset="-78"/>
              </a:rPr>
              <a:t>مستندسازی</a:t>
            </a:r>
            <a:r>
              <a:rPr lang="fa-IR" sz="1400" b="1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 موارد و نواقص اجرایی و درنهایت پیگیری تا رفع نقص پرداخته است.</a:t>
            </a:r>
            <a:endParaRPr lang="en-US" sz="1200" b="1" dirty="0">
              <a:effectLst/>
              <a:latin typeface="Shabnam"/>
              <a:ea typeface="Shabnam"/>
              <a:cs typeface="B Nazanin" panose="00000400000000000000" pitchFamily="2" charset="-78"/>
            </a:endParaRPr>
          </a:p>
          <a:p>
            <a:pPr algn="just" rtl="1">
              <a:lnSpc>
                <a:spcPct val="150000"/>
              </a:lnSpc>
              <a:spcAft>
                <a:spcPts val="800"/>
              </a:spcAft>
              <a:buNone/>
            </a:pPr>
            <a:r>
              <a:rPr lang="fa-IR" sz="1400" b="1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گروه مهندسی </a:t>
            </a:r>
            <a:r>
              <a:rPr lang="fa-IR" sz="1400" b="1" dirty="0" err="1">
                <a:effectLst/>
                <a:latin typeface="Shabnam"/>
                <a:ea typeface="Shabnam"/>
                <a:cs typeface="B Nazanin" panose="00000400000000000000" pitchFamily="2" charset="-78"/>
              </a:rPr>
              <a:t>پژاوند</a:t>
            </a:r>
            <a:r>
              <a:rPr lang="fa-IR" sz="1400" b="1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 در ادامه راه با تاسیس شرکتهای عمران و مسکن گستر پردیسان دارای </a:t>
            </a:r>
            <a:r>
              <a:rPr lang="fa-IR" sz="1400" b="1" dirty="0" err="1">
                <a:effectLst/>
                <a:latin typeface="Shabnam"/>
                <a:ea typeface="Shabnam"/>
                <a:cs typeface="B Nazanin" panose="00000400000000000000" pitchFamily="2" charset="-78"/>
              </a:rPr>
              <a:t>گرید</a:t>
            </a:r>
            <a:r>
              <a:rPr lang="fa-IR" sz="1400" b="1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 پنج ابنیه و تاسیسات و تجهیزات (</a:t>
            </a:r>
            <a:r>
              <a:rPr lang="fa-IR" sz="1400" b="1" dirty="0" err="1">
                <a:effectLst/>
                <a:latin typeface="Shabnam"/>
                <a:ea typeface="Shabnam"/>
                <a:cs typeface="B Nazanin" panose="00000400000000000000" pitchFamily="2" charset="-78"/>
              </a:rPr>
              <a:t>پیمانکاری</a:t>
            </a:r>
            <a:r>
              <a:rPr lang="fa-IR" sz="1400" b="1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) و عمران و مسکن گستر </a:t>
            </a:r>
            <a:r>
              <a:rPr lang="fa-IR" sz="1400" b="1" dirty="0" err="1">
                <a:effectLst/>
                <a:latin typeface="Shabnam"/>
                <a:ea typeface="Shabnam"/>
                <a:cs typeface="B Nazanin" panose="00000400000000000000" pitchFamily="2" charset="-78"/>
              </a:rPr>
              <a:t>آژند</a:t>
            </a:r>
            <a:r>
              <a:rPr lang="fa-IR" sz="1400" b="1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 دارای صلاحیت پایه دو اجرا (مجری ذیصلاح) در سال 1393 به ارائه خدمات </a:t>
            </a:r>
            <a:r>
              <a:rPr lang="fa-IR" sz="1400" b="1" dirty="0" err="1">
                <a:effectLst/>
                <a:latin typeface="Shabnam"/>
                <a:ea typeface="Shabnam"/>
                <a:cs typeface="B Nazanin" panose="00000400000000000000" pitchFamily="2" charset="-78"/>
              </a:rPr>
              <a:t>پیمانکاری</a:t>
            </a:r>
            <a:r>
              <a:rPr lang="fa-IR" sz="1400" b="1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 و اجرای ساختمان پرداخته است.</a:t>
            </a:r>
          </a:p>
          <a:p>
            <a:pPr algn="just" rtl="1">
              <a:lnSpc>
                <a:spcPct val="150000"/>
              </a:lnSpc>
              <a:spcAft>
                <a:spcPts val="800"/>
              </a:spcAft>
              <a:buNone/>
            </a:pPr>
            <a:r>
              <a:rPr lang="fa-IR" sz="1400" b="1" dirty="0">
                <a:latin typeface="Shabnam"/>
                <a:ea typeface="Shabnam"/>
                <a:cs typeface="B Nazanin" panose="00000400000000000000" pitchFamily="2" charset="-78"/>
              </a:rPr>
              <a:t>گروه مهندسی </a:t>
            </a:r>
            <a:r>
              <a:rPr lang="fa-IR" sz="1400" b="1" dirty="0" err="1">
                <a:latin typeface="Shabnam"/>
                <a:ea typeface="Shabnam"/>
                <a:cs typeface="B Nazanin" panose="00000400000000000000" pitchFamily="2" charset="-78"/>
              </a:rPr>
              <a:t>پژاوند</a:t>
            </a:r>
            <a:r>
              <a:rPr lang="fa-IR" sz="1400" b="1" dirty="0">
                <a:latin typeface="Shabnam"/>
                <a:ea typeface="Shabnam"/>
                <a:cs typeface="B Nazanin" panose="00000400000000000000" pitchFamily="2" charset="-78"/>
              </a:rPr>
              <a:t> </a:t>
            </a:r>
            <a:r>
              <a:rPr lang="fa-IR" sz="1400" b="1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در سال 1404 با ثبت شرکت مشاور سپهر سازه </a:t>
            </a:r>
            <a:r>
              <a:rPr lang="fa-IR" sz="1400" b="1" dirty="0" err="1">
                <a:effectLst/>
                <a:latin typeface="Shabnam"/>
                <a:ea typeface="Shabnam"/>
                <a:cs typeface="B Nazanin" panose="00000400000000000000" pitchFamily="2" charset="-78"/>
              </a:rPr>
              <a:t>پژاوند</a:t>
            </a:r>
            <a:r>
              <a:rPr lang="fa-IR" sz="1400" b="1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 مو</a:t>
            </a:r>
            <a:r>
              <a:rPr lang="fa-IR" sz="1400" b="1" dirty="0">
                <a:latin typeface="Shabnam"/>
                <a:ea typeface="Shabnam"/>
                <a:cs typeface="B Nazanin" panose="00000400000000000000" pitchFamily="2" charset="-78"/>
              </a:rPr>
              <a:t>فق به اخذ صلاحیت پایه سه مشاور در رشته ساختمان و معماری از سازمان برنامه و بودجه گردید. </a:t>
            </a:r>
            <a:endParaRPr lang="en-US" sz="1200" b="1" dirty="0">
              <a:effectLst/>
              <a:latin typeface="Shabnam"/>
              <a:ea typeface="Shabnam"/>
              <a:cs typeface="B Nazanin" panose="00000400000000000000" pitchFamily="2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7D9393-B98A-61D7-AF1F-4AD3C5C5220E}"/>
              </a:ext>
            </a:extLst>
          </p:cNvPr>
          <p:cNvSpPr txBox="1"/>
          <p:nvPr/>
        </p:nvSpPr>
        <p:spPr>
          <a:xfrm>
            <a:off x="78059" y="6488668"/>
            <a:ext cx="25647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319219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AFB572D-7F15-777A-487C-9F90A74085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4650" y="270889"/>
            <a:ext cx="1431548" cy="80130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064B775-825F-840F-92C5-34AB34002A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3398" y="2266574"/>
            <a:ext cx="4845600" cy="3693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9DC5DDB-FB51-9440-D410-4C19F454C3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151" y="541006"/>
            <a:ext cx="3499200" cy="26778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3FDF3EC-DA9B-2A2F-3F31-6947CF7021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151" y="3282310"/>
            <a:ext cx="3499200" cy="26778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16DF71A-DDD0-4FC0-17D2-BDE6B4160D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1338" y="1301457"/>
            <a:ext cx="2058072" cy="21275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C4F3A3F-089F-26C4-F239-B88625717C5B}"/>
              </a:ext>
            </a:extLst>
          </p:cNvPr>
          <p:cNvSpPr txBox="1"/>
          <p:nvPr/>
        </p:nvSpPr>
        <p:spPr>
          <a:xfrm>
            <a:off x="78059" y="6488668"/>
            <a:ext cx="46009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29</a:t>
            </a:r>
          </a:p>
        </p:txBody>
      </p:sp>
    </p:spTree>
    <p:extLst>
      <p:ext uri="{BB962C8B-B14F-4D97-AF65-F5344CB8AC3E}">
        <p14:creationId xmlns:p14="http://schemas.microsoft.com/office/powerpoint/2010/main" val="36524229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CD6B48C-5F8B-0572-4FA4-0D4684DB03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8429" y="315889"/>
            <a:ext cx="2251087" cy="71843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F190640-C0FA-4162-2198-EA04F311CE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7289" y="1806123"/>
            <a:ext cx="3644711" cy="324575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327F95F-221C-EC12-B6A8-13BAC66690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942" y="1425633"/>
            <a:ext cx="2251087" cy="176099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5F13276-849B-64DC-4765-223EDA9505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884" y="384123"/>
            <a:ext cx="3715200" cy="2844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567EFCE-F26E-A27F-AE90-DEAA46CCAD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2484" y="3228123"/>
            <a:ext cx="4284599" cy="29680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C74C5C7-1606-0210-372F-AD6D2812948F}"/>
              </a:ext>
            </a:extLst>
          </p:cNvPr>
          <p:cNvSpPr txBox="1"/>
          <p:nvPr/>
        </p:nvSpPr>
        <p:spPr>
          <a:xfrm>
            <a:off x="78059" y="6488668"/>
            <a:ext cx="4572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36209096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79BF0C3-182F-9CD3-8A2E-78BEA8072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4708" y="150393"/>
            <a:ext cx="1495217" cy="8479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16BE6B-3E17-CCF3-4ED4-978220C89C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706" y="574366"/>
            <a:ext cx="3384000" cy="4442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5B73C2D-F17C-1483-576C-87E268ADCF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5227" y="1427078"/>
            <a:ext cx="3456000" cy="4528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DE607C5-83B1-2769-DFB3-119D69B67C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3786" y="998339"/>
            <a:ext cx="2143360" cy="201922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FBB43C0-75D1-90AA-EB70-11B38D91937D}"/>
              </a:ext>
            </a:extLst>
          </p:cNvPr>
          <p:cNvSpPr txBox="1"/>
          <p:nvPr/>
        </p:nvSpPr>
        <p:spPr>
          <a:xfrm>
            <a:off x="78059" y="6488668"/>
            <a:ext cx="62446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31</a:t>
            </a:r>
          </a:p>
        </p:txBody>
      </p:sp>
    </p:spTree>
    <p:extLst>
      <p:ext uri="{BB962C8B-B14F-4D97-AF65-F5344CB8AC3E}">
        <p14:creationId xmlns:p14="http://schemas.microsoft.com/office/powerpoint/2010/main" val="25787611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706CB91-E890-236E-5C7E-E3C4BFBF5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9679" y="135411"/>
            <a:ext cx="1495321" cy="8480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E330E9-C47A-CB07-C80D-A30FEBA416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743" y="559413"/>
            <a:ext cx="3686400" cy="2822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CD37488-5D5C-CC8E-55B1-4EC10EF2E4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743" y="3381813"/>
            <a:ext cx="3686400" cy="2815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AC98D9F-4138-DCA2-01F2-801D5C74D6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8459" y="3429000"/>
            <a:ext cx="3616965" cy="27680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8D1736B-0414-CA38-AB83-B898822626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77795" y="1785903"/>
            <a:ext cx="2014205" cy="26217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40303CF-E8C7-6E0D-D735-B12E2D222E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60740" y="3381813"/>
            <a:ext cx="2196000" cy="2858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DB2BA33-F74E-ACE6-F664-8060426DBF7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31370" y="983416"/>
            <a:ext cx="2414054" cy="211337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5341155-64F6-0B8C-59B9-6AE3E8C708CA}"/>
              </a:ext>
            </a:extLst>
          </p:cNvPr>
          <p:cNvSpPr txBox="1"/>
          <p:nvPr/>
        </p:nvSpPr>
        <p:spPr>
          <a:xfrm>
            <a:off x="78058" y="6488668"/>
            <a:ext cx="556941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32</a:t>
            </a:r>
          </a:p>
        </p:txBody>
      </p:sp>
    </p:spTree>
    <p:extLst>
      <p:ext uri="{BB962C8B-B14F-4D97-AF65-F5344CB8AC3E}">
        <p14:creationId xmlns:p14="http://schemas.microsoft.com/office/powerpoint/2010/main" val="39491516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61E5795-24EA-6F59-03A9-39374E346C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0344" y="180570"/>
            <a:ext cx="1479020" cy="83876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F6A579F-94BF-892A-78A8-D7C76151CA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064" y="1553400"/>
            <a:ext cx="4932000" cy="3751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970CC99-32E1-EF23-61DA-BE04B5A34A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9344" y="1553399"/>
            <a:ext cx="3405310" cy="44645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B130457-003E-6859-4271-C62E0DC3C5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2661" y="1436177"/>
            <a:ext cx="2327683" cy="19928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884B332-D5B6-5DEA-3E36-D9DD933A22E2}"/>
              </a:ext>
            </a:extLst>
          </p:cNvPr>
          <p:cNvSpPr txBox="1"/>
          <p:nvPr/>
        </p:nvSpPr>
        <p:spPr>
          <a:xfrm>
            <a:off x="78058" y="6488668"/>
            <a:ext cx="51460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33</a:t>
            </a:r>
          </a:p>
        </p:txBody>
      </p:sp>
    </p:spTree>
    <p:extLst>
      <p:ext uri="{BB962C8B-B14F-4D97-AF65-F5344CB8AC3E}">
        <p14:creationId xmlns:p14="http://schemas.microsoft.com/office/powerpoint/2010/main" val="31979796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8DC19AB-20FE-93AA-D438-992796F010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1605" y="211090"/>
            <a:ext cx="1372337" cy="7782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6C4712A-72F7-176B-85E5-2FB291C73D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7773" y="1294200"/>
            <a:ext cx="3261600" cy="426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88C1ADD-306A-D36B-75D5-B18EAE47D7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441" y="1776600"/>
            <a:ext cx="6127200" cy="3304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26D5C6E-4B52-7DF1-4171-A7B3C4C64A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4167" y="1294200"/>
            <a:ext cx="1773079" cy="19936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AE85FEE-9A49-EC8D-D4EF-896AF7936443}"/>
              </a:ext>
            </a:extLst>
          </p:cNvPr>
          <p:cNvSpPr txBox="1"/>
          <p:nvPr/>
        </p:nvSpPr>
        <p:spPr>
          <a:xfrm>
            <a:off x="78058" y="6488668"/>
            <a:ext cx="54640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34</a:t>
            </a:r>
          </a:p>
        </p:txBody>
      </p:sp>
    </p:spTree>
    <p:extLst>
      <p:ext uri="{BB962C8B-B14F-4D97-AF65-F5344CB8AC3E}">
        <p14:creationId xmlns:p14="http://schemas.microsoft.com/office/powerpoint/2010/main" val="3054311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AA4CBE3-6023-4FDC-2EE7-9A8813E6A3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9679" y="195778"/>
            <a:ext cx="1495131" cy="83837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71544D3-AA1F-4AFA-CE79-ED3AD4173E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4000" y="1396398"/>
            <a:ext cx="3348000" cy="4550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677678E-BCBA-FA24-2EC6-69F033A356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298" y="520200"/>
            <a:ext cx="4197539" cy="32056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16C8F5E-D352-4AEF-1D47-D60F47B16A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0935" y="2518348"/>
            <a:ext cx="2614336" cy="34284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25D2003-9C55-083D-EBED-EB6CC5F32D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836032"/>
            <a:ext cx="1857600" cy="1526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64303DE-BDF5-46D5-BBE0-C021BFA965A3}"/>
              </a:ext>
            </a:extLst>
          </p:cNvPr>
          <p:cNvSpPr txBox="1"/>
          <p:nvPr/>
        </p:nvSpPr>
        <p:spPr>
          <a:xfrm>
            <a:off x="78059" y="6488668"/>
            <a:ext cx="53525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35</a:t>
            </a:r>
          </a:p>
        </p:txBody>
      </p:sp>
    </p:spTree>
    <p:extLst>
      <p:ext uri="{BB962C8B-B14F-4D97-AF65-F5344CB8AC3E}">
        <p14:creationId xmlns:p14="http://schemas.microsoft.com/office/powerpoint/2010/main" val="9474668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CD1A7B-7442-BF02-D0D3-E71F88497C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2118" y="2767694"/>
            <a:ext cx="7080518" cy="132261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E2AE50A-2015-C970-AA01-77892386B526}"/>
              </a:ext>
            </a:extLst>
          </p:cNvPr>
          <p:cNvSpPr txBox="1"/>
          <p:nvPr/>
        </p:nvSpPr>
        <p:spPr>
          <a:xfrm>
            <a:off x="78058" y="6488668"/>
            <a:ext cx="557561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36</a:t>
            </a:r>
          </a:p>
        </p:txBody>
      </p:sp>
    </p:spTree>
    <p:extLst>
      <p:ext uri="{BB962C8B-B14F-4D97-AF65-F5344CB8AC3E}">
        <p14:creationId xmlns:p14="http://schemas.microsoft.com/office/powerpoint/2010/main" val="4232884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AA9B283-DC47-1E62-F072-C1DA8ACB7A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9699" y="165525"/>
            <a:ext cx="1510396" cy="8469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3B55347-9CF3-E99D-F8AF-742B7289A8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810" y="588990"/>
            <a:ext cx="3139200" cy="2167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EBC703D-6752-DBB7-49AF-E4E7159FC1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810" y="3429000"/>
            <a:ext cx="3139200" cy="2167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55EEAD0-A535-A72D-AAC9-DB696BC38A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5989" y="1794600"/>
            <a:ext cx="3543798" cy="42915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0D33C04-4A37-B40C-FF56-38847D2047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47719" y="2756190"/>
            <a:ext cx="2496561" cy="302335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7F12BA-44B9-10E2-303D-48FE7E2E3D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60581" y="959630"/>
            <a:ext cx="1583699" cy="16699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2187BEC-AC04-82B2-556A-F2F4B4239427}"/>
              </a:ext>
            </a:extLst>
          </p:cNvPr>
          <p:cNvSpPr txBox="1"/>
          <p:nvPr/>
        </p:nvSpPr>
        <p:spPr>
          <a:xfrm>
            <a:off x="78058" y="6488668"/>
            <a:ext cx="49065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37</a:t>
            </a:r>
          </a:p>
        </p:txBody>
      </p:sp>
    </p:spTree>
    <p:extLst>
      <p:ext uri="{BB962C8B-B14F-4D97-AF65-F5344CB8AC3E}">
        <p14:creationId xmlns:p14="http://schemas.microsoft.com/office/powerpoint/2010/main" val="24761777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D2A0189-5496-2F59-07B6-B881637488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0511" y="285482"/>
            <a:ext cx="2701508" cy="74883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3BE1AD5-8CAF-88DC-5FD4-59D98B3846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981" y="441000"/>
            <a:ext cx="3896450" cy="283688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0E5BEE0-634F-9AC2-235C-B3B367AA6D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981" y="3429000"/>
            <a:ext cx="3827124" cy="28368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094EA7C-F213-AF78-0FBD-AA3D1FE229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4431" y="3429000"/>
            <a:ext cx="4075200" cy="2851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74DCE76-518B-62A9-BF81-06C76477DB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12019" y="3767489"/>
            <a:ext cx="907200" cy="2498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86F74EA-E5D7-A766-2EA8-D13768E8F6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19219" y="1625732"/>
            <a:ext cx="1331813" cy="15503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B19DCFB-A00E-1997-B6ED-584607DACC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99631" y="1321282"/>
            <a:ext cx="1650865" cy="18547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F2DF87-9D3C-A115-3B82-F86A9F5DA95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00280" y="1321282"/>
            <a:ext cx="2289309" cy="195660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E12C7E1-627F-46E8-35A6-0D4C82379B48}"/>
              </a:ext>
            </a:extLst>
          </p:cNvPr>
          <p:cNvSpPr txBox="1"/>
          <p:nvPr/>
        </p:nvSpPr>
        <p:spPr>
          <a:xfrm>
            <a:off x="78059" y="6488668"/>
            <a:ext cx="53525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38</a:t>
            </a:r>
          </a:p>
        </p:txBody>
      </p:sp>
    </p:spTree>
    <p:extLst>
      <p:ext uri="{BB962C8B-B14F-4D97-AF65-F5344CB8AC3E}">
        <p14:creationId xmlns:p14="http://schemas.microsoft.com/office/powerpoint/2010/main" val="3771505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89FB8-8A37-6909-939F-AA8948E6F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B865B15-099C-19F8-1A32-4A47666BC0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3003" y="1394770"/>
            <a:ext cx="3101146" cy="406845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1E6C4D1-A702-880E-88BC-FB1BC26445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8998" y="498614"/>
            <a:ext cx="2596022" cy="17923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C7475E6-DCD6-BEEF-5124-F3529EBCBB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0353" y="498614"/>
            <a:ext cx="2596022" cy="17923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6F080B9-B12A-7A33-1760-3333DDFEA6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0353" y="2433124"/>
            <a:ext cx="2596022" cy="17923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66B8857-76D1-B06B-C7F7-713C5B691D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8998" y="2433124"/>
            <a:ext cx="2596022" cy="17923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2828C10-8DC8-60AB-1E63-F93FA0FF0A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80353" y="4367635"/>
            <a:ext cx="2596022" cy="179231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667F801-3EA8-49A1-4653-BCDC053ADC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98999" y="4367634"/>
            <a:ext cx="2596022" cy="17923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D81B7F8-0C74-09D6-9DC8-197548DBA903}"/>
              </a:ext>
            </a:extLst>
          </p:cNvPr>
          <p:cNvSpPr txBox="1"/>
          <p:nvPr/>
        </p:nvSpPr>
        <p:spPr>
          <a:xfrm>
            <a:off x="78059" y="6488668"/>
            <a:ext cx="25647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7474389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1080C5E-F3AE-D69E-1CE2-00FA8200D3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9737" y="150657"/>
            <a:ext cx="1585366" cy="8889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88FE7B0-38F3-F9E4-1F84-85CFD3D267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264" y="1013400"/>
            <a:ext cx="3672000" cy="4831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A01F8CB-D4C8-BBF9-7E3B-1B5F2BE68E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9608" y="1801141"/>
            <a:ext cx="3002400" cy="3938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07E006D-CC8B-3FF5-893E-B3D50998F8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9329" y="1125099"/>
            <a:ext cx="2398315" cy="20678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9E6DE34-4486-136B-12E4-87C00CC4DE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6629" y="595141"/>
            <a:ext cx="1346400" cy="2412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2C0FD10-ADF5-4E71-6011-4389E316F8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58629" y="3415686"/>
            <a:ext cx="1454400" cy="2412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86413A3-B6D4-5B53-DFDF-0E298ED84CF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49353" y="3398772"/>
            <a:ext cx="1363166" cy="242891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4DADB4A-2C78-D4C3-622B-486B0E40B71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48844" y="3429000"/>
            <a:ext cx="1353517" cy="242891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EF5EB78-E58C-580E-EFC0-43CE96E67D7F}"/>
              </a:ext>
            </a:extLst>
          </p:cNvPr>
          <p:cNvSpPr txBox="1"/>
          <p:nvPr/>
        </p:nvSpPr>
        <p:spPr>
          <a:xfrm>
            <a:off x="78059" y="6488668"/>
            <a:ext cx="5018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39</a:t>
            </a:r>
          </a:p>
        </p:txBody>
      </p:sp>
    </p:spTree>
    <p:extLst>
      <p:ext uri="{BB962C8B-B14F-4D97-AF65-F5344CB8AC3E}">
        <p14:creationId xmlns:p14="http://schemas.microsoft.com/office/powerpoint/2010/main" val="191150554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6653E26-4301-61C1-CCAA-3843E349DA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4589" y="120601"/>
            <a:ext cx="1552291" cy="8537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C436690-5AA1-8012-4955-976F2AC02F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6538" y="520200"/>
            <a:ext cx="4413600" cy="5817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0C4C792-D91A-49E3-519C-CED353B5FB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7543" y="2359242"/>
            <a:ext cx="2099337" cy="21395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981426B-6BDB-DB75-B831-DFB77377C51E}"/>
              </a:ext>
            </a:extLst>
          </p:cNvPr>
          <p:cNvSpPr txBox="1"/>
          <p:nvPr/>
        </p:nvSpPr>
        <p:spPr>
          <a:xfrm>
            <a:off x="78059" y="6488668"/>
            <a:ext cx="51295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13641217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7B79773-669B-2B1D-0EAC-8DBF34FF8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0245" y="301060"/>
            <a:ext cx="1675347" cy="79322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59836BF-E14A-BA79-07B7-CAF9F14BE8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439" y="1020600"/>
            <a:ext cx="6350400" cy="4816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8A55E09-8859-8E4D-2111-1C5DD0FC4F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0892" y="4381455"/>
            <a:ext cx="4889400" cy="16658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6E36207-35F7-EC53-9D48-D81DC9C68B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5606" y="1468830"/>
            <a:ext cx="2399972" cy="220135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4108252-CD99-6F2F-99D7-61ECF685E544}"/>
              </a:ext>
            </a:extLst>
          </p:cNvPr>
          <p:cNvSpPr txBox="1"/>
          <p:nvPr/>
        </p:nvSpPr>
        <p:spPr>
          <a:xfrm>
            <a:off x="78059" y="6488668"/>
            <a:ext cx="50938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41</a:t>
            </a:r>
          </a:p>
        </p:txBody>
      </p:sp>
    </p:spTree>
    <p:extLst>
      <p:ext uri="{BB962C8B-B14F-4D97-AF65-F5344CB8AC3E}">
        <p14:creationId xmlns:p14="http://schemas.microsoft.com/office/powerpoint/2010/main" val="42938071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03A2BFF-2090-294A-25DB-13EC527970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4669" y="286135"/>
            <a:ext cx="1444858" cy="73193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F23E9FE-030A-D4E4-E49F-2465E0642A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478" y="1337400"/>
            <a:ext cx="5702400" cy="4183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C7927DD-A9B2-8B8A-2D40-055C58A7C9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5774" y="1560600"/>
            <a:ext cx="3045600" cy="3960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08B2AD6-290C-2D88-474F-7E81B44338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5711" y="1215629"/>
            <a:ext cx="2311387" cy="17520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5D92158-7FD4-7D85-7D44-0C194B03D5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2152" y="3429000"/>
            <a:ext cx="1960348" cy="251506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9E3F646-585A-4E33-7B3A-1879E7E097AC}"/>
              </a:ext>
            </a:extLst>
          </p:cNvPr>
          <p:cNvSpPr txBox="1"/>
          <p:nvPr/>
        </p:nvSpPr>
        <p:spPr>
          <a:xfrm>
            <a:off x="78058" y="6488668"/>
            <a:ext cx="44841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42</a:t>
            </a:r>
          </a:p>
        </p:txBody>
      </p:sp>
    </p:spTree>
    <p:extLst>
      <p:ext uri="{BB962C8B-B14F-4D97-AF65-F5344CB8AC3E}">
        <p14:creationId xmlns:p14="http://schemas.microsoft.com/office/powerpoint/2010/main" val="41609991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9AA73C2-0B5D-73F5-D483-0C32A7614B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9659" y="195770"/>
            <a:ext cx="1472054" cy="8096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6D92FD9-625D-4344-F71A-BF7C01321B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014" y="1207800"/>
            <a:ext cx="3441600" cy="4442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94C3EB2-7DF9-7ADD-C640-F26B257B1C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8977" y="501573"/>
            <a:ext cx="1817023" cy="58548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B914E0-02C6-98D6-868F-FFD56261CA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72950" y="1872165"/>
            <a:ext cx="3127402" cy="29074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A4AAC8-0057-1FDB-0244-558AACBC55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2178" y="1207800"/>
            <a:ext cx="2479293" cy="211807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F79891D-BB1C-9D65-6394-190C90F063A6}"/>
              </a:ext>
            </a:extLst>
          </p:cNvPr>
          <p:cNvSpPr txBox="1"/>
          <p:nvPr/>
        </p:nvSpPr>
        <p:spPr>
          <a:xfrm>
            <a:off x="78058" y="6488668"/>
            <a:ext cx="52295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43</a:t>
            </a:r>
          </a:p>
        </p:txBody>
      </p:sp>
    </p:spTree>
    <p:extLst>
      <p:ext uri="{BB962C8B-B14F-4D97-AF65-F5344CB8AC3E}">
        <p14:creationId xmlns:p14="http://schemas.microsoft.com/office/powerpoint/2010/main" val="25647981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F0FA5F1-40E9-8614-39EC-A372862AC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5542" y="1396220"/>
            <a:ext cx="2849344" cy="44799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C091E3F-3129-3D74-2861-4FC0EFC82E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2429" y="417020"/>
            <a:ext cx="3362400" cy="1958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951AF43-F6B4-A06F-374C-0E71C1CF67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3629" y="2375420"/>
            <a:ext cx="3362400" cy="1670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B154BB2-8842-F02F-35EF-FB940E3FE5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2429" y="4045820"/>
            <a:ext cx="3362400" cy="1670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23DE1A-6924-747E-6BE4-DAF4BC6475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7988" y="1396219"/>
            <a:ext cx="1858613" cy="16703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97FFC64-DBE5-D0B6-124F-CC5DB38AB3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76024" y="205848"/>
            <a:ext cx="1410922" cy="7760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B751863-CA34-077F-D05E-0DAD3468386D}"/>
              </a:ext>
            </a:extLst>
          </p:cNvPr>
          <p:cNvSpPr txBox="1"/>
          <p:nvPr/>
        </p:nvSpPr>
        <p:spPr>
          <a:xfrm>
            <a:off x="78058" y="6488668"/>
            <a:ext cx="49065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44</a:t>
            </a:r>
          </a:p>
        </p:txBody>
      </p:sp>
    </p:spTree>
    <p:extLst>
      <p:ext uri="{BB962C8B-B14F-4D97-AF65-F5344CB8AC3E}">
        <p14:creationId xmlns:p14="http://schemas.microsoft.com/office/powerpoint/2010/main" val="13604468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0FAEDFF-E1CC-3709-5F6D-175E02742E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880" y="570600"/>
            <a:ext cx="3542400" cy="5716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E4957B2-4C00-E90D-FACC-C2EE69B5A6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9969" y="1420200"/>
            <a:ext cx="2959200" cy="4017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CFBC16A-F0DB-BEAD-C3FC-F6A6D06C3C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0662" y="1420200"/>
            <a:ext cx="2289171" cy="17368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69DE457-BF3E-3ED1-C0A8-7FA92E4918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6981" y="151031"/>
            <a:ext cx="1525704" cy="8391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E9CDFB4-B4F3-A8D8-A6C9-E389C6B7DB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33416" y="3157088"/>
            <a:ext cx="2396537" cy="141725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71B534-DD63-E37F-0039-5186266654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03296" y="4574342"/>
            <a:ext cx="2396537" cy="159769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48E0FCB-880D-6685-EB97-0057BD1F48FE}"/>
              </a:ext>
            </a:extLst>
          </p:cNvPr>
          <p:cNvSpPr txBox="1"/>
          <p:nvPr/>
        </p:nvSpPr>
        <p:spPr>
          <a:xfrm>
            <a:off x="78059" y="6488668"/>
            <a:ext cx="5018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45</a:t>
            </a:r>
          </a:p>
        </p:txBody>
      </p:sp>
    </p:spTree>
    <p:extLst>
      <p:ext uri="{BB962C8B-B14F-4D97-AF65-F5344CB8AC3E}">
        <p14:creationId xmlns:p14="http://schemas.microsoft.com/office/powerpoint/2010/main" val="28227465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D8A8A48-9731-EE21-F3E4-9D9B99B78F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0400" y="1287000"/>
            <a:ext cx="3261600" cy="4284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B9B771C-07D7-441D-5FDE-C92948D13A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960" y="421170"/>
            <a:ext cx="2901600" cy="3808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93AE481-7EF0-7CB0-CA99-50FF6109FD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4853" y="4229970"/>
            <a:ext cx="2425414" cy="18580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494F6AF-4A7F-6D08-5DF0-44B02CFA5B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6533" y="3028066"/>
            <a:ext cx="4017600" cy="3060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2EF29F6-2DF5-BB89-2EB7-71F2CC408C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2842" y="1098030"/>
            <a:ext cx="2181600" cy="152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9621078-D2B1-52EE-713B-9106E8D7C0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05440" y="202274"/>
            <a:ext cx="1449919" cy="82021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7760428-9C9D-7154-D06B-08FA49EC101B}"/>
              </a:ext>
            </a:extLst>
          </p:cNvPr>
          <p:cNvSpPr txBox="1"/>
          <p:nvPr/>
        </p:nvSpPr>
        <p:spPr>
          <a:xfrm>
            <a:off x="78059" y="6488668"/>
            <a:ext cx="47950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46</a:t>
            </a:r>
          </a:p>
        </p:txBody>
      </p:sp>
    </p:spTree>
    <p:extLst>
      <p:ext uri="{BB962C8B-B14F-4D97-AF65-F5344CB8AC3E}">
        <p14:creationId xmlns:p14="http://schemas.microsoft.com/office/powerpoint/2010/main" val="219413149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6E14BDF-F749-8351-B68F-5DA04328B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2520" y="2817875"/>
            <a:ext cx="7629160" cy="12222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FD8DADA-81D9-294A-B252-A36E7DDC6CAB}"/>
              </a:ext>
            </a:extLst>
          </p:cNvPr>
          <p:cNvSpPr txBox="1"/>
          <p:nvPr/>
        </p:nvSpPr>
        <p:spPr>
          <a:xfrm>
            <a:off x="78058" y="6488668"/>
            <a:ext cx="49065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47</a:t>
            </a:r>
          </a:p>
        </p:txBody>
      </p:sp>
    </p:spTree>
    <p:extLst>
      <p:ext uri="{BB962C8B-B14F-4D97-AF65-F5344CB8AC3E}">
        <p14:creationId xmlns:p14="http://schemas.microsoft.com/office/powerpoint/2010/main" val="141502578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D4C2463-B63B-E46A-2710-7BB8CE9AF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437" y="671400"/>
            <a:ext cx="3600000" cy="27576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1D0D2B9-B786-E660-9A61-9BD54488B2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436" y="3508200"/>
            <a:ext cx="3600000" cy="2750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A9D082E-94D7-11BC-8DD4-318E269BF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5565" y="2050200"/>
            <a:ext cx="3808800" cy="2916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8888F70-A4E0-AA24-959A-E18FCF9368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8489" y="1549623"/>
            <a:ext cx="2617076" cy="187937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822397-F04F-2199-A895-0457AAB9BB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23803" y="310057"/>
            <a:ext cx="1267317" cy="7226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A92B67E-183B-A51C-ED79-E263CC5F2E96}"/>
              </a:ext>
            </a:extLst>
          </p:cNvPr>
          <p:cNvSpPr txBox="1"/>
          <p:nvPr/>
        </p:nvSpPr>
        <p:spPr>
          <a:xfrm>
            <a:off x="78058" y="6488668"/>
            <a:ext cx="53837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48</a:t>
            </a:r>
          </a:p>
        </p:txBody>
      </p:sp>
    </p:spTree>
    <p:extLst>
      <p:ext uri="{BB962C8B-B14F-4D97-AF65-F5344CB8AC3E}">
        <p14:creationId xmlns:p14="http://schemas.microsoft.com/office/powerpoint/2010/main" val="761689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2D1E4E-C84B-9889-0C1A-D76BD87D25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1481" y="952843"/>
            <a:ext cx="7109038" cy="495231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FB3AE1C-FCB5-B471-0E07-BC8503B302B3}"/>
              </a:ext>
            </a:extLst>
          </p:cNvPr>
          <p:cNvSpPr txBox="1"/>
          <p:nvPr/>
        </p:nvSpPr>
        <p:spPr>
          <a:xfrm>
            <a:off x="78059" y="6488668"/>
            <a:ext cx="25647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43656249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3D10A66-7DED-4D89-2398-EDA575EAD8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5895" y="390301"/>
            <a:ext cx="1316790" cy="5840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2D8732-B857-7D98-A52D-CC74B786DE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4800" y="1400253"/>
            <a:ext cx="4507200" cy="4507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1321D09-59F8-B7FC-95DF-1B504D4528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763" y="390301"/>
            <a:ext cx="4507200" cy="4507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3A54AC0-D5DE-4508-2E9D-8616171275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9284" y="4455544"/>
            <a:ext cx="2380195" cy="18253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ACD2127-5006-52E0-3C64-EA7AC9E9B3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3374" y="974918"/>
            <a:ext cx="2234755" cy="182533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75B217-E016-E376-2072-4C6E220C68FB}"/>
              </a:ext>
            </a:extLst>
          </p:cNvPr>
          <p:cNvSpPr txBox="1"/>
          <p:nvPr/>
        </p:nvSpPr>
        <p:spPr>
          <a:xfrm>
            <a:off x="78059" y="6488668"/>
            <a:ext cx="5018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49</a:t>
            </a:r>
          </a:p>
        </p:txBody>
      </p:sp>
    </p:spTree>
    <p:extLst>
      <p:ext uri="{BB962C8B-B14F-4D97-AF65-F5344CB8AC3E}">
        <p14:creationId xmlns:p14="http://schemas.microsoft.com/office/powerpoint/2010/main" val="31692489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0EB7BE6-1536-0B3C-4597-22F233EE85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5600" y="1953000"/>
            <a:ext cx="3866400" cy="2952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4054849-77B6-CBE9-0559-E8B274C120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998" y="451518"/>
            <a:ext cx="3384403" cy="25884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73BB2D1-6ED3-E1E4-75CA-4603795693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799" y="3429000"/>
            <a:ext cx="3520800" cy="2692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07C645B-8D13-3B00-D5E0-ECBF5AD07D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3201" y="3673800"/>
            <a:ext cx="2865600" cy="2203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91A523-59BA-9D67-1E36-A675FC554E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39335" y="1260240"/>
            <a:ext cx="2430265" cy="19239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65B5974-0CBA-3326-70EE-D23BE87990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91153" y="176410"/>
            <a:ext cx="1844145" cy="77461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82AECF5-5B77-9266-C7BF-B516AFC773D5}"/>
              </a:ext>
            </a:extLst>
          </p:cNvPr>
          <p:cNvSpPr txBox="1"/>
          <p:nvPr/>
        </p:nvSpPr>
        <p:spPr>
          <a:xfrm>
            <a:off x="78059" y="6488668"/>
            <a:ext cx="51295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23689291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ED49B77-3A9D-56D7-36E8-D313025478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8000" y="1863000"/>
            <a:ext cx="4104000" cy="3132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DAFB0DA-C9B0-F04F-F590-D751E4727C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326" y="721152"/>
            <a:ext cx="4104000" cy="3132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563AC5E-3C91-2EDA-C844-365A42337A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0126" y="3853152"/>
            <a:ext cx="3470400" cy="2656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C1724C-693E-8028-A8C2-728C34466A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4640" y="1863000"/>
            <a:ext cx="2248865" cy="17646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D53E20A-F471-FD6B-D7C3-1BBE0CA480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86676" y="153307"/>
            <a:ext cx="2190790" cy="8210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DA0D1D7-399A-BE0A-1BF5-3BE9174160C5}"/>
              </a:ext>
            </a:extLst>
          </p:cNvPr>
          <p:cNvSpPr txBox="1"/>
          <p:nvPr/>
        </p:nvSpPr>
        <p:spPr>
          <a:xfrm>
            <a:off x="78058" y="6488668"/>
            <a:ext cx="52326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51</a:t>
            </a:r>
          </a:p>
        </p:txBody>
      </p:sp>
    </p:spTree>
    <p:extLst>
      <p:ext uri="{BB962C8B-B14F-4D97-AF65-F5344CB8AC3E}">
        <p14:creationId xmlns:p14="http://schemas.microsoft.com/office/powerpoint/2010/main" val="316592299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A698B6C-5EBA-6A1C-A48A-E0A86B210D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6844" y="1938600"/>
            <a:ext cx="3902400" cy="2980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2C49BAB-C2C8-FF36-D58A-FE295EA57C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517" y="448200"/>
            <a:ext cx="3902400" cy="2980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6FE96A4-A40B-CAE7-5056-310C8C526F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0641" y="3659400"/>
            <a:ext cx="3283200" cy="2520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9F5CE49-4B65-48D0-E8B1-65D2A80814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2241" y="1310031"/>
            <a:ext cx="2640381" cy="16468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5C54868-E66D-5A89-887E-1F164B88B9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50812" y="217800"/>
            <a:ext cx="1733588" cy="78099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1256A91-2697-58D0-5727-660C4288FBB6}"/>
              </a:ext>
            </a:extLst>
          </p:cNvPr>
          <p:cNvSpPr txBox="1"/>
          <p:nvPr/>
        </p:nvSpPr>
        <p:spPr>
          <a:xfrm>
            <a:off x="78059" y="6488668"/>
            <a:ext cx="47950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52</a:t>
            </a:r>
          </a:p>
        </p:txBody>
      </p:sp>
    </p:spTree>
    <p:extLst>
      <p:ext uri="{BB962C8B-B14F-4D97-AF65-F5344CB8AC3E}">
        <p14:creationId xmlns:p14="http://schemas.microsoft.com/office/powerpoint/2010/main" val="291062234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7112BBF-56EF-128F-49D7-464D854516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9369" y="1621165"/>
            <a:ext cx="4742631" cy="361566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661B186-69E1-A243-B0B8-0D52701F73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374" y="466102"/>
            <a:ext cx="4363200" cy="3326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ABAE592-D559-C21D-A35B-0386EC28D7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3374" y="3792502"/>
            <a:ext cx="3182400" cy="2440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FFB0F2-2AEB-E478-8DB7-266E9EEE7E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3670" y="1298150"/>
            <a:ext cx="2064659" cy="17673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962F3CA-634B-5E37-E2BC-6E839F449D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4848" y="286220"/>
            <a:ext cx="1296244" cy="6281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F01AF49-826E-897A-5004-70F6FE81338B}"/>
              </a:ext>
            </a:extLst>
          </p:cNvPr>
          <p:cNvSpPr txBox="1"/>
          <p:nvPr/>
        </p:nvSpPr>
        <p:spPr>
          <a:xfrm>
            <a:off x="78058" y="6488668"/>
            <a:ext cx="53154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53</a:t>
            </a:r>
          </a:p>
        </p:txBody>
      </p:sp>
    </p:spTree>
    <p:extLst>
      <p:ext uri="{BB962C8B-B14F-4D97-AF65-F5344CB8AC3E}">
        <p14:creationId xmlns:p14="http://schemas.microsoft.com/office/powerpoint/2010/main" val="178767503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33E6B-D3BD-66B4-3D52-DD7296E549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083E03-91D2-8D81-9DE5-AEE92012CA47}"/>
              </a:ext>
            </a:extLst>
          </p:cNvPr>
          <p:cNvSpPr txBox="1"/>
          <p:nvPr/>
        </p:nvSpPr>
        <p:spPr>
          <a:xfrm>
            <a:off x="1241867" y="1303867"/>
            <a:ext cx="10264333" cy="53846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fa-IR" sz="2400" b="1" dirty="0">
                <a:effectLst/>
                <a:latin typeface="Shabnam"/>
                <a:ea typeface="Shabnam"/>
                <a:cs typeface="B Titr" panose="00000700000000000000" pitchFamily="2" charset="-78"/>
              </a:rPr>
              <a:t>راه های ارتباط با </a:t>
            </a:r>
            <a:r>
              <a:rPr lang="fa-IR" sz="2400" b="1" dirty="0" err="1">
                <a:effectLst/>
                <a:latin typeface="Shabnam"/>
                <a:ea typeface="Shabnam"/>
                <a:cs typeface="B Titr" panose="00000700000000000000" pitchFamily="2" charset="-78"/>
              </a:rPr>
              <a:t>پژاوند</a:t>
            </a:r>
            <a:r>
              <a:rPr lang="fa-IR" sz="2400" b="1" dirty="0">
                <a:effectLst/>
                <a:latin typeface="Shabnam"/>
                <a:ea typeface="Shabnam"/>
                <a:cs typeface="B Titr" panose="00000700000000000000" pitchFamily="2" charset="-78"/>
              </a:rPr>
              <a:t>:</a:t>
            </a:r>
            <a:endParaRPr lang="en-US" sz="1600" b="1" dirty="0">
              <a:effectLst/>
              <a:latin typeface="Shabnam"/>
              <a:ea typeface="Shabnam"/>
              <a:cs typeface="B Titr" panose="00000700000000000000" pitchFamily="2" charset="-78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  <a:buNone/>
              <a:tabLst>
                <a:tab pos="1819910" algn="l"/>
              </a:tabLst>
            </a:pPr>
            <a:r>
              <a:rPr lang="fa-IR" sz="2400" b="1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آدرس: استان خراسان رضوی، مشهد، </a:t>
            </a:r>
            <a:r>
              <a:rPr lang="fa-IR" sz="2400" b="1" dirty="0" err="1">
                <a:effectLst/>
                <a:latin typeface="Shabnam"/>
                <a:ea typeface="Shabnam"/>
                <a:cs typeface="B Nazanin" panose="00000400000000000000" pitchFamily="2" charset="-78"/>
              </a:rPr>
              <a:t>بلوار</a:t>
            </a:r>
            <a:r>
              <a:rPr lang="fa-IR" sz="2400" b="1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 هفت تیر، هفت تیر ۲ پلاک ۳۷ طبقه اول</a:t>
            </a:r>
            <a:endParaRPr lang="en-US" sz="2000" b="1" dirty="0">
              <a:effectLst/>
              <a:latin typeface="Shabnam"/>
              <a:ea typeface="Shabnam"/>
              <a:cs typeface="B Nazanin" panose="00000400000000000000" pitchFamily="2" charset="-78"/>
            </a:endParaRPr>
          </a:p>
          <a:p>
            <a:pPr algn="ctr" rtl="1">
              <a:lnSpc>
                <a:spcPct val="107000"/>
              </a:lnSpc>
              <a:spcAft>
                <a:spcPts val="800"/>
              </a:spcAft>
              <a:buNone/>
              <a:tabLst>
                <a:tab pos="1819910" algn="l"/>
              </a:tabLst>
            </a:pPr>
            <a:r>
              <a:rPr lang="fa-IR" sz="2400" dirty="0" err="1">
                <a:effectLst/>
                <a:latin typeface="Shabnam"/>
                <a:ea typeface="Shabnam"/>
                <a:cs typeface="B Nazanin" panose="00000400000000000000" pitchFamily="2" charset="-78"/>
              </a:rPr>
              <a:t>کدپستی</a:t>
            </a:r>
            <a:r>
              <a:rPr lang="fa-IR" sz="2400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:                                                           9178654990</a:t>
            </a:r>
            <a:endParaRPr lang="en-US" sz="2000" dirty="0">
              <a:effectLst/>
              <a:latin typeface="Shabnam"/>
              <a:ea typeface="Shabnam"/>
              <a:cs typeface="B Nazanin" panose="00000400000000000000" pitchFamily="2" charset="-78"/>
            </a:endParaRPr>
          </a:p>
          <a:p>
            <a:pPr algn="ctr" rtl="1">
              <a:lnSpc>
                <a:spcPct val="107000"/>
              </a:lnSpc>
              <a:spcAft>
                <a:spcPts val="800"/>
              </a:spcAft>
              <a:buNone/>
              <a:tabLst>
                <a:tab pos="1819910" algn="l"/>
              </a:tabLst>
            </a:pPr>
            <a:r>
              <a:rPr lang="fa-IR" sz="2400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تلفن ثابت:                                                        05138811795</a:t>
            </a:r>
            <a:endParaRPr lang="en-US" sz="2000" dirty="0">
              <a:effectLst/>
              <a:latin typeface="Shabnam"/>
              <a:ea typeface="Shabnam"/>
              <a:cs typeface="B Nazanin" panose="00000400000000000000" pitchFamily="2" charset="-78"/>
            </a:endParaRPr>
          </a:p>
          <a:p>
            <a:pPr algn="ctr" rtl="1">
              <a:lnSpc>
                <a:spcPct val="107000"/>
              </a:lnSpc>
              <a:spcAft>
                <a:spcPts val="800"/>
              </a:spcAft>
              <a:buNone/>
              <a:tabLst>
                <a:tab pos="1819910" algn="l"/>
              </a:tabLst>
            </a:pPr>
            <a:r>
              <a:rPr lang="fa-IR" sz="2400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شماره همراه                                                     09158708957</a:t>
            </a:r>
            <a:endParaRPr lang="en-US" sz="2000" dirty="0">
              <a:effectLst/>
              <a:latin typeface="Shabnam"/>
              <a:ea typeface="Shabnam"/>
              <a:cs typeface="B Nazanin" panose="00000400000000000000" pitchFamily="2" charset="-78"/>
            </a:endParaRPr>
          </a:p>
          <a:p>
            <a:pPr algn="ctr" rtl="1">
              <a:lnSpc>
                <a:spcPct val="107000"/>
              </a:lnSpc>
              <a:spcAft>
                <a:spcPts val="800"/>
              </a:spcAft>
              <a:buNone/>
              <a:tabLst>
                <a:tab pos="1819910" algn="l"/>
              </a:tabLst>
            </a:pPr>
            <a:r>
              <a:rPr lang="fa-IR" sz="2400" dirty="0" err="1">
                <a:effectLst/>
                <a:latin typeface="Shabnam"/>
                <a:ea typeface="Shabnam"/>
                <a:cs typeface="B Nazanin" panose="00000400000000000000" pitchFamily="2" charset="-78"/>
              </a:rPr>
              <a:t>وب</a:t>
            </a:r>
            <a:r>
              <a:rPr lang="fa-IR" sz="2400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‌ سایت:                                       </a:t>
            </a:r>
            <a:r>
              <a:rPr lang="en-US" sz="2400" u="sng" dirty="0">
                <a:solidFill>
                  <a:srgbClr val="467886"/>
                </a:solidFill>
                <a:latin typeface="Times New Roman" panose="02020603050405020304" pitchFamily="18" charset="0"/>
                <a:ea typeface="Shabnam"/>
                <a:cs typeface="B Nazanin" panose="00000400000000000000" pitchFamily="2" charset="-78"/>
                <a:hlinkClick r:id="rId2"/>
              </a:rPr>
              <a:t>www.Pazhavand.Com</a:t>
            </a:r>
            <a:endParaRPr lang="fa-IR" sz="2400" u="sng" dirty="0">
              <a:solidFill>
                <a:srgbClr val="467886"/>
              </a:solidFill>
              <a:latin typeface="Times New Roman" panose="02020603050405020304" pitchFamily="18" charset="0"/>
              <a:ea typeface="Shabnam"/>
              <a:cs typeface="B Nazanin" panose="00000400000000000000" pitchFamily="2" charset="-78"/>
            </a:endParaRPr>
          </a:p>
          <a:p>
            <a:pPr algn="ctr" rtl="1">
              <a:lnSpc>
                <a:spcPct val="107000"/>
              </a:lnSpc>
              <a:spcAft>
                <a:spcPts val="800"/>
              </a:spcAft>
              <a:tabLst>
                <a:tab pos="1819910" algn="l"/>
              </a:tabLst>
            </a:pPr>
            <a:r>
              <a:rPr lang="fa-IR" sz="2400" dirty="0">
                <a:latin typeface="Shabnam"/>
                <a:cs typeface="B Nazanin" panose="00000400000000000000" pitchFamily="2" charset="-78"/>
              </a:rPr>
              <a:t>پست الکترونیک:                </a:t>
            </a:r>
            <a:r>
              <a:rPr lang="en-US" sz="2400" dirty="0">
                <a:latin typeface="Shabnam"/>
                <a:cs typeface="B Nazanin" panose="00000400000000000000" pitchFamily="2" charset="-78"/>
              </a:rPr>
              <a:t>      </a:t>
            </a:r>
            <a:r>
              <a:rPr lang="fa-IR" sz="2400" dirty="0">
                <a:latin typeface="Shabnam"/>
                <a:cs typeface="B Nazanin" panose="00000400000000000000" pitchFamily="2" charset="-78"/>
              </a:rPr>
              <a:t>              </a:t>
            </a:r>
            <a:r>
              <a:rPr lang="en-US" sz="2400" u="sng" dirty="0">
                <a:solidFill>
                  <a:srgbClr val="467886"/>
                </a:solidFill>
                <a:latin typeface="Times New Roman" panose="02020603050405020304" pitchFamily="18" charset="0"/>
                <a:cs typeface="B Nazanin" panose="00000400000000000000" pitchFamily="2" charset="-7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Info@Pazhavand.ir</a:t>
            </a:r>
            <a:endParaRPr lang="fa-IR" sz="2400" u="sng" dirty="0">
              <a:solidFill>
                <a:srgbClr val="467886"/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ctr" rtl="1">
              <a:lnSpc>
                <a:spcPct val="107000"/>
              </a:lnSpc>
              <a:spcAft>
                <a:spcPts val="800"/>
              </a:spcAft>
              <a:buNone/>
              <a:tabLst>
                <a:tab pos="1819910" algn="l"/>
              </a:tabLst>
            </a:pPr>
            <a:r>
              <a:rPr lang="fa-IR" sz="2400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آدرس </a:t>
            </a:r>
            <a:r>
              <a:rPr lang="fa-IR" sz="2400" dirty="0" err="1">
                <a:effectLst/>
                <a:latin typeface="Shabnam"/>
                <a:ea typeface="Shabnam"/>
                <a:cs typeface="B Nazanin" panose="00000400000000000000" pitchFamily="2" charset="-78"/>
              </a:rPr>
              <a:t>پیج</a:t>
            </a:r>
            <a:r>
              <a:rPr lang="fa-IR" sz="2400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 </a:t>
            </a:r>
            <a:r>
              <a:rPr lang="fa-IR" sz="2400" dirty="0" err="1">
                <a:effectLst/>
                <a:latin typeface="Shabnam"/>
                <a:ea typeface="Shabnam"/>
                <a:cs typeface="B Nazanin" panose="00000400000000000000" pitchFamily="2" charset="-78"/>
              </a:rPr>
              <a:t>اینستاگرام</a:t>
            </a:r>
            <a:r>
              <a:rPr lang="fa-IR" sz="2400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:          </a:t>
            </a:r>
            <a:r>
              <a:rPr lang="en-US" sz="2400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         </a:t>
            </a:r>
            <a:r>
              <a:rPr lang="fa-IR" sz="2400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              </a:t>
            </a:r>
            <a:r>
              <a:rPr lang="en-US" sz="2400" u="sng" dirty="0">
                <a:solidFill>
                  <a:srgbClr val="467886"/>
                </a:solidFill>
                <a:effectLst/>
                <a:latin typeface="Times New Roman" panose="02020603050405020304" pitchFamily="18" charset="0"/>
                <a:ea typeface="Shabnam"/>
                <a:cs typeface="B Nazanin" panose="00000400000000000000" pitchFamily="2" charset="-78"/>
                <a:hlinkClick r:id="rId3"/>
              </a:rPr>
              <a:t>@0.Pazhavand.ir</a:t>
            </a:r>
            <a:endParaRPr lang="fa-IR" sz="2400" u="sng" dirty="0">
              <a:solidFill>
                <a:srgbClr val="467886"/>
              </a:solidFill>
              <a:effectLst/>
              <a:latin typeface="Times New Roman" panose="02020603050405020304" pitchFamily="18" charset="0"/>
              <a:ea typeface="Shabnam"/>
              <a:cs typeface="B Nazanin" panose="00000400000000000000" pitchFamily="2" charset="-78"/>
            </a:endParaRPr>
          </a:p>
          <a:p>
            <a:pPr algn="ctr" rtl="1">
              <a:lnSpc>
                <a:spcPct val="107000"/>
              </a:lnSpc>
              <a:spcAft>
                <a:spcPts val="800"/>
              </a:spcAft>
              <a:tabLst>
                <a:tab pos="1819910" algn="l"/>
              </a:tabLst>
            </a:pPr>
            <a:r>
              <a:rPr lang="fa-IR" sz="2400" dirty="0">
                <a:latin typeface="Shabnam"/>
                <a:ea typeface="Shabnam"/>
                <a:cs typeface="B Nazanin" panose="00000400000000000000" pitchFamily="2" charset="-78"/>
              </a:rPr>
              <a:t>آدرس کانال </a:t>
            </a:r>
            <a:r>
              <a:rPr lang="fa-IR" sz="2400" dirty="0" err="1">
                <a:latin typeface="Shabnam"/>
                <a:ea typeface="Shabnam"/>
                <a:cs typeface="B Nazanin" panose="00000400000000000000" pitchFamily="2" charset="-78"/>
              </a:rPr>
              <a:t>تلگرام</a:t>
            </a:r>
            <a:r>
              <a:rPr lang="fa-IR" sz="2400" dirty="0">
                <a:latin typeface="Shabnam"/>
                <a:ea typeface="Shabnam"/>
                <a:cs typeface="B Nazanin" panose="00000400000000000000" pitchFamily="2" charset="-78"/>
              </a:rPr>
              <a:t>:                        </a:t>
            </a:r>
            <a:r>
              <a:rPr lang="en-US" sz="2400" dirty="0">
                <a:latin typeface="Shabnam"/>
                <a:ea typeface="Shabnam"/>
                <a:cs typeface="B Nazanin" panose="00000400000000000000" pitchFamily="2" charset="-78"/>
              </a:rPr>
              <a:t> </a:t>
            </a:r>
            <a:r>
              <a:rPr lang="fa-IR" sz="2400" dirty="0">
                <a:latin typeface="Shabnam"/>
                <a:ea typeface="Shabnam"/>
                <a:cs typeface="B Nazanin" panose="00000400000000000000" pitchFamily="2" charset="-78"/>
              </a:rPr>
              <a:t>              </a:t>
            </a:r>
            <a:r>
              <a:rPr lang="en-US" sz="2400" u="sng" dirty="0">
                <a:solidFill>
                  <a:srgbClr val="467886"/>
                </a:solidFill>
                <a:latin typeface="Times New Roman" panose="02020603050405020304" pitchFamily="18" charset="0"/>
                <a:ea typeface="Shabnam"/>
                <a:cs typeface="B Nazanin" panose="00000400000000000000" pitchFamily="2" charset="-78"/>
                <a:hlinkClick r:id="rId3"/>
              </a:rPr>
              <a:t>@Pazhavand.ir</a:t>
            </a:r>
            <a:endParaRPr lang="fa-IR" sz="2400" u="sng" dirty="0">
              <a:solidFill>
                <a:srgbClr val="467886"/>
              </a:solidFill>
              <a:latin typeface="Times New Roman" panose="02020603050405020304" pitchFamily="18" charset="0"/>
              <a:ea typeface="Shabnam"/>
              <a:cs typeface="B Nazanin" panose="00000400000000000000" pitchFamily="2" charset="-78"/>
            </a:endParaRPr>
          </a:p>
          <a:p>
            <a:pPr algn="ctr" rtl="1">
              <a:lnSpc>
                <a:spcPct val="107000"/>
              </a:lnSpc>
              <a:spcAft>
                <a:spcPts val="800"/>
              </a:spcAft>
              <a:buNone/>
              <a:tabLst>
                <a:tab pos="1819910" algn="l"/>
              </a:tabLst>
            </a:pPr>
            <a:endParaRPr lang="fa-IR" sz="2400" u="sng" dirty="0">
              <a:solidFill>
                <a:srgbClr val="467886"/>
              </a:solidFill>
              <a:effectLst/>
              <a:latin typeface="Times New Roman" panose="02020603050405020304" pitchFamily="18" charset="0"/>
              <a:ea typeface="Shabnam"/>
              <a:cs typeface="B Nazanin" panose="00000400000000000000" pitchFamily="2" charset="-78"/>
            </a:endParaRPr>
          </a:p>
          <a:p>
            <a:pPr algn="ctr" rtl="1">
              <a:lnSpc>
                <a:spcPct val="107000"/>
              </a:lnSpc>
              <a:spcAft>
                <a:spcPts val="800"/>
              </a:spcAft>
              <a:buNone/>
              <a:tabLst>
                <a:tab pos="1819910" algn="l"/>
              </a:tabLst>
            </a:pPr>
            <a:endParaRPr lang="en-US" sz="2000" dirty="0">
              <a:effectLst/>
              <a:latin typeface="Shabnam"/>
              <a:ea typeface="Shabnam"/>
              <a:cs typeface="B Nazanin" panose="00000400000000000000" pitchFamily="2" charset="-78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76BA7451-4165-69A3-64EE-E7C59929D9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87348" y="5366014"/>
            <a:ext cx="376237" cy="37623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6CB2EDC-9032-89A4-5FFA-592AFAA286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7348" y="4805698"/>
            <a:ext cx="376237" cy="3762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733A8FD-E428-297D-21DF-F2AE42449495}"/>
              </a:ext>
            </a:extLst>
          </p:cNvPr>
          <p:cNvSpPr txBox="1"/>
          <p:nvPr/>
        </p:nvSpPr>
        <p:spPr>
          <a:xfrm>
            <a:off x="78058" y="6488668"/>
            <a:ext cx="607741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54</a:t>
            </a:r>
          </a:p>
        </p:txBody>
      </p:sp>
    </p:spTree>
    <p:extLst>
      <p:ext uri="{BB962C8B-B14F-4D97-AF65-F5344CB8AC3E}">
        <p14:creationId xmlns:p14="http://schemas.microsoft.com/office/powerpoint/2010/main" val="2544618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C4B73B-C33F-7225-1D5D-0B1AA5C0D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6EAAED2-D955-5A11-15AF-02B26569CF04}"/>
              </a:ext>
            </a:extLst>
          </p:cNvPr>
          <p:cNvSpPr txBox="1"/>
          <p:nvPr/>
        </p:nvSpPr>
        <p:spPr>
          <a:xfrm>
            <a:off x="635000" y="1689421"/>
            <a:ext cx="10541000" cy="34791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  <a:spcAft>
                <a:spcPts val="800"/>
              </a:spcAft>
              <a:buNone/>
            </a:pPr>
            <a:r>
              <a:rPr lang="fa-IR" b="1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* اهداف شرکت :</a:t>
            </a:r>
            <a:endParaRPr lang="en-US" dirty="0">
              <a:effectLst/>
              <a:latin typeface="Shabnam"/>
              <a:ea typeface="Shabnam"/>
              <a:cs typeface="B Nazanin" panose="00000400000000000000" pitchFamily="2" charset="-78"/>
            </a:endParaRPr>
          </a:p>
          <a:p>
            <a:pPr algn="just" rtl="1">
              <a:lnSpc>
                <a:spcPct val="150000"/>
              </a:lnSpc>
              <a:spcAft>
                <a:spcPts val="800"/>
              </a:spcAft>
              <a:buNone/>
            </a:pPr>
            <a:r>
              <a:rPr lang="fa-IR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اهم اهداف شرکت عمران و مسکن گستر </a:t>
            </a:r>
            <a:r>
              <a:rPr lang="fa-IR" dirty="0" err="1">
                <a:effectLst/>
                <a:latin typeface="Shabnam"/>
                <a:ea typeface="Shabnam"/>
                <a:cs typeface="B Nazanin" panose="00000400000000000000" pitchFamily="2" charset="-78"/>
              </a:rPr>
              <a:t>پژاوند</a:t>
            </a:r>
            <a:r>
              <a:rPr lang="fa-IR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 که از تعهد، </a:t>
            </a:r>
            <a:r>
              <a:rPr lang="fa-IR" dirty="0" err="1">
                <a:effectLst/>
                <a:latin typeface="Shabnam"/>
                <a:ea typeface="Shabnam"/>
                <a:cs typeface="B Nazanin" panose="00000400000000000000" pitchFamily="2" charset="-78"/>
              </a:rPr>
              <a:t>مسئولیت­پذیری</a:t>
            </a:r>
            <a:r>
              <a:rPr lang="fa-IR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 و ایفای نقش در راستای مسئولیت­های اجتماعی مدیران و </a:t>
            </a:r>
            <a:r>
              <a:rPr lang="fa-IR" dirty="0" err="1">
                <a:effectLst/>
                <a:latin typeface="Shabnam"/>
                <a:ea typeface="Shabnam"/>
                <a:cs typeface="B Nazanin" panose="00000400000000000000" pitchFamily="2" charset="-78"/>
              </a:rPr>
              <a:t>تصمیم­گیرندگان</a:t>
            </a:r>
            <a:r>
              <a:rPr lang="fa-IR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 این شرکت برخاسته است عبارت است از:</a:t>
            </a:r>
            <a:endParaRPr lang="en-US" dirty="0">
              <a:effectLst/>
              <a:latin typeface="Shabnam"/>
              <a:ea typeface="Shabnam"/>
              <a:cs typeface="B Nazanin" panose="00000400000000000000" pitchFamily="2" charset="-78"/>
            </a:endParaRPr>
          </a:p>
          <a:p>
            <a:pPr marL="342900" marR="498475" lvl="0" indent="-342900" algn="just" rtl="1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a-IR" dirty="0">
                <a:effectLst/>
                <a:latin typeface="Aptos" panose="020B0004020202020204" pitchFamily="34" charset="0"/>
                <a:ea typeface="Aptos" panose="020B0004020202020204" pitchFamily="34" charset="0"/>
                <a:cs typeface="B Nazanin" panose="00000400000000000000" pitchFamily="2" charset="-78"/>
              </a:rPr>
              <a:t>بهبود و توسعه فضای کسب و کار و اجتناب از </a:t>
            </a:r>
            <a:r>
              <a:rPr lang="fa-IR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B Nazanin" panose="00000400000000000000" pitchFamily="2" charset="-78"/>
              </a:rPr>
              <a:t>صوری­گری</a:t>
            </a:r>
            <a:endParaRPr lang="en-US" dirty="0">
              <a:effectLst/>
              <a:latin typeface="Aptos" panose="020B0004020202020204" pitchFamily="34" charset="0"/>
              <a:ea typeface="Aptos" panose="020B0004020202020204" pitchFamily="34" charset="0"/>
              <a:cs typeface="B Nazanin" panose="00000400000000000000" pitchFamily="2" charset="-78"/>
            </a:endParaRPr>
          </a:p>
          <a:p>
            <a:pPr marL="342900" marR="498475" lvl="0" indent="-342900" algn="just" rtl="1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a-IR" dirty="0">
                <a:effectLst/>
                <a:latin typeface="Aptos" panose="020B0004020202020204" pitchFamily="34" charset="0"/>
                <a:ea typeface="Aptos" panose="020B0004020202020204" pitchFamily="34" charset="0"/>
                <a:cs typeface="B Nazanin" panose="00000400000000000000" pitchFamily="2" charset="-78"/>
              </a:rPr>
              <a:t>جلب و افزایش رضایت </a:t>
            </a:r>
            <a:r>
              <a:rPr lang="fa-IR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B Nazanin" panose="00000400000000000000" pitchFamily="2" charset="-78"/>
              </a:rPr>
              <a:t>کارفرمایان</a:t>
            </a:r>
            <a:r>
              <a:rPr lang="fa-IR" dirty="0">
                <a:effectLst/>
                <a:latin typeface="Aptos" panose="020B0004020202020204" pitchFamily="34" charset="0"/>
                <a:ea typeface="Aptos" panose="020B0004020202020204" pitchFamily="34" charset="0"/>
                <a:cs typeface="B Nazanin" panose="00000400000000000000" pitchFamily="2" charset="-78"/>
              </a:rPr>
              <a:t> و </a:t>
            </a:r>
            <a:r>
              <a:rPr lang="fa-IR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B Nazanin" panose="00000400000000000000" pitchFamily="2" charset="-78"/>
              </a:rPr>
              <a:t>ذینفعان</a:t>
            </a:r>
            <a:r>
              <a:rPr lang="fa-IR" dirty="0">
                <a:effectLst/>
                <a:latin typeface="Aptos" panose="020B0004020202020204" pitchFamily="34" charset="0"/>
                <a:ea typeface="Aptos" panose="020B0004020202020204" pitchFamily="34" charset="0"/>
                <a:cs typeface="B Nazanin" panose="00000400000000000000" pitchFamily="2" charset="-78"/>
              </a:rPr>
              <a:t> و مشتری مداری </a:t>
            </a:r>
            <a:endParaRPr lang="en-US" dirty="0">
              <a:effectLst/>
              <a:latin typeface="Aptos" panose="020B0004020202020204" pitchFamily="34" charset="0"/>
              <a:ea typeface="Aptos" panose="020B0004020202020204" pitchFamily="34" charset="0"/>
              <a:cs typeface="B Nazanin" panose="00000400000000000000" pitchFamily="2" charset="-78"/>
            </a:endParaRPr>
          </a:p>
          <a:p>
            <a:pPr marL="342900" marR="498475" lvl="0" indent="-342900" algn="just" rtl="1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a-IR" dirty="0">
                <a:effectLst/>
                <a:latin typeface="Aptos" panose="020B0004020202020204" pitchFamily="34" charset="0"/>
                <a:ea typeface="Aptos" panose="020B0004020202020204" pitchFamily="34" charset="0"/>
                <a:cs typeface="B Nazanin" panose="00000400000000000000" pitchFamily="2" charset="-78"/>
              </a:rPr>
              <a:t>افزایش دانش، تجربه، توانایی و </a:t>
            </a:r>
            <a:r>
              <a:rPr lang="fa-IR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B Nazanin" panose="00000400000000000000" pitchFamily="2" charset="-78"/>
              </a:rPr>
              <a:t>بهره‌وری</a:t>
            </a:r>
            <a:r>
              <a:rPr lang="fa-IR" dirty="0">
                <a:effectLst/>
                <a:latin typeface="Aptos" panose="020B0004020202020204" pitchFamily="34" charset="0"/>
                <a:ea typeface="Aptos" panose="020B0004020202020204" pitchFamily="34" charset="0"/>
                <a:cs typeface="B Nazanin" panose="00000400000000000000" pitchFamily="2" charset="-78"/>
              </a:rPr>
              <a:t> سرمایه انسانی</a:t>
            </a:r>
            <a:endParaRPr lang="en-US" dirty="0">
              <a:effectLst/>
              <a:latin typeface="Aptos" panose="020B0004020202020204" pitchFamily="34" charset="0"/>
              <a:ea typeface="Aptos" panose="020B0004020202020204" pitchFamily="34" charset="0"/>
              <a:cs typeface="B Nazanin" panose="00000400000000000000" pitchFamily="2" charset="-78"/>
            </a:endParaRPr>
          </a:p>
          <a:p>
            <a:pPr marL="342900" marR="498475" lvl="0" indent="-342900" algn="just" rtl="1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a-IR" dirty="0">
                <a:effectLst/>
                <a:latin typeface="Aptos" panose="020B0004020202020204" pitchFamily="34" charset="0"/>
                <a:ea typeface="Aptos" panose="020B0004020202020204" pitchFamily="34" charset="0"/>
                <a:cs typeface="B Nazanin" panose="00000400000000000000" pitchFamily="2" charset="-78"/>
              </a:rPr>
              <a:t>ایجاد اشتغال پایدار، افزایش دانش، تجربه و توانمندی با خلق فرصت و جذب افراد متخصص</a:t>
            </a:r>
            <a:endParaRPr lang="en-US" dirty="0">
              <a:effectLst/>
              <a:latin typeface="Aptos" panose="020B0004020202020204" pitchFamily="34" charset="0"/>
              <a:ea typeface="Aptos" panose="020B0004020202020204" pitchFamily="34" charset="0"/>
              <a:cs typeface="B Nazanin" panose="00000400000000000000" pitchFamily="2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C962414-C652-1042-1324-AB98D7B176D8}"/>
              </a:ext>
            </a:extLst>
          </p:cNvPr>
          <p:cNvSpPr txBox="1"/>
          <p:nvPr/>
        </p:nvSpPr>
        <p:spPr>
          <a:xfrm>
            <a:off x="78059" y="6488668"/>
            <a:ext cx="25647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032935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26855-591A-B6FE-A7D2-FCE850C7B6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574DF5-5809-3273-CD8A-A4A0BFB433D1}"/>
              </a:ext>
            </a:extLst>
          </p:cNvPr>
          <p:cNvSpPr txBox="1"/>
          <p:nvPr/>
        </p:nvSpPr>
        <p:spPr>
          <a:xfrm>
            <a:off x="609601" y="1477259"/>
            <a:ext cx="10566400" cy="3581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  <a:spcAft>
                <a:spcPts val="800"/>
              </a:spcAft>
              <a:buNone/>
            </a:pPr>
            <a:r>
              <a:rPr lang="fa-IR" b="1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* منشور اخلاقی:</a:t>
            </a:r>
            <a:endParaRPr lang="en-US" dirty="0">
              <a:effectLst/>
              <a:latin typeface="Shabnam"/>
              <a:ea typeface="Shabnam"/>
              <a:cs typeface="B Nazanin" panose="00000400000000000000" pitchFamily="2" charset="-78"/>
            </a:endParaRPr>
          </a:p>
          <a:p>
            <a:pPr algn="just" rtl="1">
              <a:lnSpc>
                <a:spcPct val="150000"/>
              </a:lnSpc>
              <a:spcAft>
                <a:spcPts val="800"/>
              </a:spcAft>
              <a:buNone/>
            </a:pPr>
            <a:r>
              <a:rPr lang="fa-IR" b="1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      -  خط مشی اخلاقی در قبال </a:t>
            </a:r>
            <a:r>
              <a:rPr lang="fa-IR" b="1" dirty="0" err="1">
                <a:effectLst/>
                <a:latin typeface="Shabnam"/>
                <a:ea typeface="Shabnam"/>
                <a:cs typeface="B Nazanin" panose="00000400000000000000" pitchFamily="2" charset="-78"/>
              </a:rPr>
              <a:t>کارفرمایان</a:t>
            </a:r>
            <a:endParaRPr lang="en-US" b="1" dirty="0">
              <a:effectLst/>
              <a:latin typeface="Shabnam"/>
              <a:ea typeface="Shabnam"/>
              <a:cs typeface="B Nazanin" panose="00000400000000000000" pitchFamily="2" charset="-78"/>
            </a:endParaRPr>
          </a:p>
          <a:p>
            <a:pPr marL="342900" lvl="0" indent="-342900" algn="just" rtl="1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a-IR" dirty="0">
                <a:effectLst/>
                <a:latin typeface="Aptos" panose="020B0004020202020204" pitchFamily="34" charset="0"/>
                <a:ea typeface="Aptos" panose="020B0004020202020204" pitchFamily="34" charset="0"/>
                <a:cs typeface="B Nazanin" panose="00000400000000000000" pitchFamily="2" charset="-78"/>
              </a:rPr>
              <a:t>صداقت و شفافیت در اطلاع رسانی به موقع و کامل به </a:t>
            </a:r>
            <a:r>
              <a:rPr lang="fa-IR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B Nazanin" panose="00000400000000000000" pitchFamily="2" charset="-78"/>
              </a:rPr>
              <a:t>کارفرمایان</a:t>
            </a:r>
            <a:r>
              <a:rPr lang="fa-IR" dirty="0">
                <a:effectLst/>
                <a:latin typeface="Aptos" panose="020B0004020202020204" pitchFamily="34" charset="0"/>
                <a:ea typeface="Aptos" panose="020B0004020202020204" pitchFamily="34" charset="0"/>
                <a:cs typeface="B Nazanin" panose="00000400000000000000" pitchFamily="2" charset="-78"/>
              </a:rPr>
              <a:t> و ارائه مشاوره مؤثر به ایشان</a:t>
            </a:r>
            <a:endParaRPr lang="en-US" dirty="0">
              <a:effectLst/>
              <a:latin typeface="Aptos" panose="020B0004020202020204" pitchFamily="34" charset="0"/>
              <a:ea typeface="Aptos" panose="020B0004020202020204" pitchFamily="34" charset="0"/>
              <a:cs typeface="B Nazanin" panose="00000400000000000000" pitchFamily="2" charset="-78"/>
            </a:endParaRPr>
          </a:p>
          <a:p>
            <a:pPr marL="342900" lvl="0" indent="-342900" algn="just" rtl="1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a-IR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سرعت، دقت، سهولت، تحویل به موقع و تضمین کیفیت در ارائه خدمات</a:t>
            </a:r>
            <a:endParaRPr lang="en-US" dirty="0">
              <a:effectLst/>
              <a:latin typeface="Shabnam"/>
              <a:ea typeface="Shabnam"/>
              <a:cs typeface="B Nazanin" panose="00000400000000000000" pitchFamily="2" charset="-78"/>
            </a:endParaRPr>
          </a:p>
          <a:p>
            <a:pPr marL="342900" lvl="0" indent="-342900" algn="just" rtl="1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a-IR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معتقد به آداب </a:t>
            </a:r>
            <a:r>
              <a:rPr lang="fa-IR" dirty="0" err="1">
                <a:effectLst/>
                <a:latin typeface="Shabnam"/>
                <a:ea typeface="Shabnam"/>
                <a:cs typeface="B Nazanin" panose="00000400000000000000" pitchFamily="2" charset="-78"/>
              </a:rPr>
              <a:t>مشتری­مداری</a:t>
            </a:r>
            <a:r>
              <a:rPr lang="fa-IR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، پاسخگویی و پشتیبانی به موقع، </a:t>
            </a:r>
            <a:r>
              <a:rPr lang="fa-IR" dirty="0" err="1">
                <a:effectLst/>
                <a:latin typeface="Shabnam"/>
                <a:ea typeface="Shabnam"/>
                <a:cs typeface="B Nazanin" panose="00000400000000000000" pitchFamily="2" charset="-78"/>
              </a:rPr>
              <a:t>نقدپذیری</a:t>
            </a:r>
            <a:r>
              <a:rPr lang="fa-IR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، تعهد و </a:t>
            </a:r>
            <a:r>
              <a:rPr lang="fa-IR" dirty="0" err="1">
                <a:effectLst/>
                <a:latin typeface="Shabnam"/>
                <a:ea typeface="Shabnam"/>
                <a:cs typeface="B Nazanin" panose="00000400000000000000" pitchFamily="2" charset="-78"/>
              </a:rPr>
              <a:t>مسئولیت­پذیری</a:t>
            </a:r>
            <a:endParaRPr lang="en-US" dirty="0">
              <a:effectLst/>
              <a:latin typeface="Shabnam"/>
              <a:ea typeface="Shabnam"/>
              <a:cs typeface="B Nazanin" panose="00000400000000000000" pitchFamily="2" charset="-78"/>
            </a:endParaRPr>
          </a:p>
          <a:p>
            <a:pPr marL="342900" lvl="0" indent="-342900" algn="just" rtl="1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a-IR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عقد قرارداد منصفانه و احترام به اعتماد </a:t>
            </a:r>
            <a:r>
              <a:rPr lang="fa-IR" dirty="0" err="1">
                <a:effectLst/>
                <a:latin typeface="Shabnam"/>
                <a:ea typeface="Shabnam"/>
                <a:cs typeface="B Nazanin" panose="00000400000000000000" pitchFamily="2" charset="-78"/>
              </a:rPr>
              <a:t>کارفرمایان</a:t>
            </a:r>
            <a:endParaRPr lang="en-US" dirty="0">
              <a:effectLst/>
              <a:latin typeface="Shabnam"/>
              <a:ea typeface="Shabnam"/>
              <a:cs typeface="B Nazanin" panose="00000400000000000000" pitchFamily="2" charset="-78"/>
            </a:endParaRPr>
          </a:p>
          <a:p>
            <a:pPr marL="342900" lvl="0" indent="-342900" algn="just" rtl="1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a-IR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عملکرد و رویکرد صادقانه، عادلانه و صریح در ارائه خدمات؛ اجتناب از رانت و </a:t>
            </a:r>
            <a:r>
              <a:rPr lang="fa-IR" dirty="0" err="1">
                <a:effectLst/>
                <a:latin typeface="Shabnam"/>
                <a:ea typeface="Shabnam"/>
                <a:cs typeface="B Nazanin" panose="00000400000000000000" pitchFamily="2" charset="-78"/>
              </a:rPr>
              <a:t>ویژه­خواری</a:t>
            </a:r>
            <a:endParaRPr lang="en-US" dirty="0">
              <a:effectLst/>
              <a:latin typeface="Shabnam"/>
              <a:ea typeface="Shabnam"/>
              <a:cs typeface="B Nazanin" panose="00000400000000000000" pitchFamily="2" charset="-7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8FE67E-E7CA-D2B4-5DED-ED3800965208}"/>
              </a:ext>
            </a:extLst>
          </p:cNvPr>
          <p:cNvSpPr txBox="1"/>
          <p:nvPr/>
        </p:nvSpPr>
        <p:spPr>
          <a:xfrm>
            <a:off x="78059" y="6488668"/>
            <a:ext cx="25647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809632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6B35B6-E0E2-4D41-4A8D-4E6B535D48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4D8F7DE-2C00-46AC-6756-FC2F94DBA409}"/>
              </a:ext>
            </a:extLst>
          </p:cNvPr>
          <p:cNvSpPr txBox="1"/>
          <p:nvPr/>
        </p:nvSpPr>
        <p:spPr>
          <a:xfrm>
            <a:off x="0" y="1391559"/>
            <a:ext cx="11521440" cy="4515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  <a:spcAft>
                <a:spcPts val="800"/>
              </a:spcAft>
            </a:pPr>
            <a:r>
              <a:rPr lang="fa-IR" b="1" dirty="0">
                <a:latin typeface="Shabnam"/>
                <a:ea typeface="Shabnam"/>
                <a:cs typeface="B Nazanin" panose="00000400000000000000" pitchFamily="2" charset="-78"/>
              </a:rPr>
              <a:t>* خط مشی اخلاقی در قبال </a:t>
            </a:r>
            <a:r>
              <a:rPr lang="fa-IR" b="1" dirty="0" err="1">
                <a:latin typeface="Shabnam"/>
                <a:ea typeface="Shabnam"/>
                <a:cs typeface="B Nazanin" panose="00000400000000000000" pitchFamily="2" charset="-78"/>
              </a:rPr>
              <a:t>سرمایه‌های</a:t>
            </a:r>
            <a:r>
              <a:rPr lang="fa-IR" b="1" dirty="0">
                <a:latin typeface="Shabnam"/>
                <a:ea typeface="Shabnam"/>
                <a:cs typeface="B Nazanin" panose="00000400000000000000" pitchFamily="2" charset="-78"/>
              </a:rPr>
              <a:t> انسانی و اعضای شرکت</a:t>
            </a:r>
            <a:endParaRPr lang="en-US" dirty="0">
              <a:latin typeface="Shabnam"/>
              <a:ea typeface="Shabnam"/>
              <a:cs typeface="B Nazanin" panose="00000400000000000000" pitchFamily="2" charset="-78"/>
            </a:endParaRPr>
          </a:p>
          <a:p>
            <a:pPr marL="342900" lvl="0" indent="-342900" algn="just" rtl="1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a-IR" dirty="0">
                <a:effectLst/>
                <a:latin typeface="Aptos" panose="020B0004020202020204" pitchFamily="34" charset="0"/>
                <a:ea typeface="Aptos" panose="020B0004020202020204" pitchFamily="34" charset="0"/>
                <a:cs typeface="B Nazanin" panose="00000400000000000000" pitchFamily="2" charset="-78"/>
              </a:rPr>
              <a:t>حفظ کرامت انسانی همکاران و </a:t>
            </a:r>
            <a:r>
              <a:rPr lang="fa-IR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B Nazanin" panose="00000400000000000000" pitchFamily="2" charset="-78"/>
              </a:rPr>
              <a:t>سرمایه‌های</a:t>
            </a:r>
            <a:r>
              <a:rPr lang="fa-IR" dirty="0">
                <a:effectLst/>
                <a:latin typeface="Aptos" panose="020B0004020202020204" pitchFamily="34" charset="0"/>
                <a:ea typeface="Aptos" panose="020B0004020202020204" pitchFamily="34" charset="0"/>
                <a:cs typeface="B Nazanin" panose="00000400000000000000" pitchFamily="2" charset="-78"/>
              </a:rPr>
              <a:t> انسانی شرکت تحت هر شرایط کاری</a:t>
            </a:r>
          </a:p>
          <a:p>
            <a:pPr marL="342900" lvl="0" indent="-342900" algn="just" rtl="1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a-IR" dirty="0">
                <a:cs typeface="B Nazanin" panose="00000400000000000000" pitchFamily="2" charset="-78"/>
              </a:rPr>
              <a:t>ترغیب همکاران به پیشرفت علمی و ارتقای </a:t>
            </a:r>
            <a:r>
              <a:rPr lang="fa-IR" dirty="0" err="1">
                <a:cs typeface="B Nazanin" panose="00000400000000000000" pitchFamily="2" charset="-78"/>
              </a:rPr>
              <a:t>حرفه‌ای</a:t>
            </a:r>
            <a:r>
              <a:rPr lang="fa-IR" dirty="0">
                <a:cs typeface="B Nazanin" panose="00000400000000000000" pitchFamily="2" charset="-78"/>
              </a:rPr>
              <a:t> آنان، با ایجاد </a:t>
            </a:r>
            <a:r>
              <a:rPr lang="fa-IR" dirty="0" err="1">
                <a:cs typeface="B Nazanin" panose="00000400000000000000" pitchFamily="2" charset="-78"/>
              </a:rPr>
              <a:t>فرصت­­های</a:t>
            </a:r>
            <a:r>
              <a:rPr lang="fa-IR" dirty="0">
                <a:cs typeface="B Nazanin" panose="00000400000000000000" pitchFamily="2" charset="-78"/>
              </a:rPr>
              <a:t> آموزشی برون سازمانی و همچنین برگزاری جلسات آموزشی درون سازمانی</a:t>
            </a:r>
          </a:p>
          <a:p>
            <a:pPr marL="342900" lvl="0" indent="-342900" algn="just" rtl="1">
              <a:lnSpc>
                <a:spcPct val="150000"/>
              </a:lnSpc>
              <a:buFont typeface="+mj-lt"/>
              <a:buAutoNum type="arabicPeriod"/>
            </a:pPr>
            <a:r>
              <a:rPr lang="fa-IR" dirty="0">
                <a:cs typeface="B Nazanin" panose="00000400000000000000" pitchFamily="2" charset="-78"/>
              </a:rPr>
              <a:t>تلاش در راستای تأمین امنیت شغلی، آسایش و شادابی روحی و تعالی معنوی همکاران</a:t>
            </a:r>
            <a:endParaRPr lang="en-US" dirty="0">
              <a:cs typeface="B Nazanin" panose="00000400000000000000" pitchFamily="2" charset="-78"/>
            </a:endParaRPr>
          </a:p>
          <a:p>
            <a:pPr marL="342900" lvl="0" indent="-342900" algn="just" rtl="1">
              <a:lnSpc>
                <a:spcPct val="150000"/>
              </a:lnSpc>
              <a:buFont typeface="+mj-lt"/>
              <a:buAutoNum type="arabicPeriod"/>
            </a:pPr>
            <a:r>
              <a:rPr lang="fa-IR" dirty="0">
                <a:cs typeface="B Nazanin" panose="00000400000000000000" pitchFamily="2" charset="-78"/>
              </a:rPr>
              <a:t>رعایت تناسب بین مسئولیت ‏ها، اختیارات و امکانات به عنوان یکی از </a:t>
            </a:r>
            <a:r>
              <a:rPr lang="fa-IR" dirty="0" err="1">
                <a:cs typeface="B Nazanin" panose="00000400000000000000" pitchFamily="2" charset="-78"/>
              </a:rPr>
              <a:t>بارزترین</a:t>
            </a:r>
            <a:r>
              <a:rPr lang="fa-IR" dirty="0">
                <a:cs typeface="B Nazanin" panose="00000400000000000000" pitchFamily="2" charset="-78"/>
              </a:rPr>
              <a:t> مصادیق انصاف در حرفه</a:t>
            </a:r>
            <a:endParaRPr lang="en-US" dirty="0">
              <a:cs typeface="B Nazanin" panose="00000400000000000000" pitchFamily="2" charset="-78"/>
            </a:endParaRPr>
          </a:p>
          <a:p>
            <a:pPr marL="342900" lvl="0" indent="-342900" algn="just" rtl="1">
              <a:lnSpc>
                <a:spcPct val="150000"/>
              </a:lnSpc>
              <a:buFont typeface="+mj-lt"/>
              <a:buAutoNum type="arabicPeriod"/>
            </a:pPr>
            <a:r>
              <a:rPr lang="fa-IR" dirty="0">
                <a:cs typeface="B Nazanin" panose="00000400000000000000" pitchFamily="2" charset="-78"/>
              </a:rPr>
              <a:t>معتقد به کار تیمی و مشارکت جویی با اهمیت دادن به دیدگاه کارکنان </a:t>
            </a:r>
            <a:endParaRPr lang="en-US" dirty="0">
              <a:cs typeface="B Nazanin" panose="00000400000000000000" pitchFamily="2" charset="-78"/>
            </a:endParaRPr>
          </a:p>
          <a:p>
            <a:pPr marL="342900" lvl="0" indent="-342900" algn="just" rtl="1">
              <a:lnSpc>
                <a:spcPct val="150000"/>
              </a:lnSpc>
              <a:buFont typeface="+mj-lt"/>
              <a:buAutoNum type="arabicPeriod"/>
            </a:pPr>
            <a:r>
              <a:rPr lang="fa-IR" dirty="0">
                <a:cs typeface="B Nazanin" panose="00000400000000000000" pitchFamily="2" charset="-78"/>
              </a:rPr>
              <a:t>تعهد به اجرای حقوق عادلانه کارکنان بر مبنای شاخصهای توانمندی و ارزیابی و متناسب با </a:t>
            </a:r>
            <a:r>
              <a:rPr lang="fa-IR" dirty="0" err="1">
                <a:cs typeface="B Nazanin" panose="00000400000000000000" pitchFamily="2" charset="-78"/>
              </a:rPr>
              <a:t>بازارکار</a:t>
            </a:r>
            <a:r>
              <a:rPr lang="fa-IR" dirty="0">
                <a:cs typeface="B Nazanin" panose="00000400000000000000" pitchFamily="2" charset="-78"/>
              </a:rPr>
              <a:t>، به عنوان حق مسلم ایشان</a:t>
            </a:r>
            <a:endParaRPr lang="en-US" dirty="0">
              <a:cs typeface="B Nazanin" panose="00000400000000000000" pitchFamily="2" charset="-78"/>
            </a:endParaRPr>
          </a:p>
          <a:p>
            <a:pPr marL="342900" lvl="0" indent="-342900" algn="just" rtl="1">
              <a:lnSpc>
                <a:spcPct val="150000"/>
              </a:lnSpc>
              <a:buFont typeface="+mj-lt"/>
              <a:buAutoNum type="arabicPeriod"/>
            </a:pPr>
            <a:r>
              <a:rPr lang="fa-IR" dirty="0">
                <a:cs typeface="B Nazanin" panose="00000400000000000000" pitchFamily="2" charset="-78"/>
              </a:rPr>
              <a:t>تصحیح و تسهیل ارتباط </a:t>
            </a:r>
            <a:r>
              <a:rPr lang="fa-IR" dirty="0" err="1">
                <a:cs typeface="B Nazanin" panose="00000400000000000000" pitchFamily="2" charset="-78"/>
              </a:rPr>
              <a:t>سرمایه‌های</a:t>
            </a:r>
            <a:r>
              <a:rPr lang="fa-IR" dirty="0">
                <a:cs typeface="B Nazanin" panose="00000400000000000000" pitchFamily="2" charset="-78"/>
              </a:rPr>
              <a:t> انسانی با مدیران و ترویج الگوی رفتار ارتباطی مبتنی بر اقتدار و توأم با صمیمیت</a:t>
            </a:r>
            <a:endParaRPr lang="en-US" dirty="0">
              <a:cs typeface="B Nazanin" panose="00000400000000000000" pitchFamily="2" charset="-78"/>
            </a:endParaRPr>
          </a:p>
          <a:p>
            <a:pPr marL="342900" lvl="0" indent="-342900" algn="just" rtl="1">
              <a:lnSpc>
                <a:spcPct val="150000"/>
              </a:lnSpc>
              <a:buFont typeface="+mj-lt"/>
              <a:buAutoNum type="arabicPeriod"/>
            </a:pPr>
            <a:r>
              <a:rPr lang="fa-IR" dirty="0">
                <a:cs typeface="B Nazanin" panose="00000400000000000000" pitchFamily="2" charset="-78"/>
              </a:rPr>
              <a:t>ایجاد امنیت حرفه­ای برای مهندسین عضو شرکت از طریق ارائه خدمات اصولی در چهارچوب قوانین و ضوابط مقررات ملی ساختمان</a:t>
            </a:r>
            <a:endParaRPr lang="en-US" dirty="0">
              <a:cs typeface="B Nazanin" panose="00000400000000000000" pitchFamily="2" charset="-78"/>
            </a:endParaRPr>
          </a:p>
          <a:p>
            <a:pPr marL="342900" lvl="0" indent="-342900" algn="just" rtl="1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endParaRPr lang="en-US" dirty="0">
              <a:effectLst/>
              <a:latin typeface="Aptos" panose="020B0004020202020204" pitchFamily="34" charset="0"/>
              <a:ea typeface="Aptos" panose="020B0004020202020204" pitchFamily="34" charset="0"/>
              <a:cs typeface="B Nazanin" panose="00000400000000000000" pitchFamily="2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0B2DED1-8248-FE35-7259-5394466D0018}"/>
              </a:ext>
            </a:extLst>
          </p:cNvPr>
          <p:cNvSpPr txBox="1"/>
          <p:nvPr/>
        </p:nvSpPr>
        <p:spPr>
          <a:xfrm>
            <a:off x="78059" y="6488668"/>
            <a:ext cx="25647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610973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1048F-2996-BC51-62A2-F690BFF8E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952E0BE-916F-1AF3-9B3C-24FF8586D3CF}"/>
              </a:ext>
            </a:extLst>
          </p:cNvPr>
          <p:cNvSpPr txBox="1"/>
          <p:nvPr/>
        </p:nvSpPr>
        <p:spPr>
          <a:xfrm>
            <a:off x="-443315" y="1379080"/>
            <a:ext cx="11588496" cy="4099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  <a:spcAft>
                <a:spcPts val="800"/>
              </a:spcAft>
              <a:buNone/>
            </a:pPr>
            <a:r>
              <a:rPr lang="fa-IR" b="1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* خط‌ مشی اخلاقی در قبال رقبا </a:t>
            </a:r>
          </a:p>
          <a:p>
            <a:pPr marL="342900" lvl="0" indent="-342900" algn="just" rtl="1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a-IR" dirty="0">
                <a:effectLst/>
                <a:latin typeface="Aptos" panose="020B0004020202020204" pitchFamily="34" charset="0"/>
                <a:ea typeface="Aptos" panose="020B0004020202020204" pitchFamily="34" charset="0"/>
                <a:cs typeface="B Nazanin" panose="00000400000000000000" pitchFamily="2" charset="-78"/>
              </a:rPr>
              <a:t>تعامل برد – برد با رقبا و پرهیز از هرگونه </a:t>
            </a:r>
            <a:r>
              <a:rPr lang="fa-IR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B Nazanin" panose="00000400000000000000" pitchFamily="2" charset="-78"/>
              </a:rPr>
              <a:t>ضرررسانی</a:t>
            </a:r>
            <a:r>
              <a:rPr lang="fa-IR" dirty="0">
                <a:effectLst/>
                <a:latin typeface="Aptos" panose="020B0004020202020204" pitchFamily="34" charset="0"/>
                <a:ea typeface="Aptos" panose="020B0004020202020204" pitchFamily="34" charset="0"/>
                <a:cs typeface="B Nazanin" panose="00000400000000000000" pitchFamily="2" charset="-78"/>
              </a:rPr>
              <a:t> به رقبا در همه </a:t>
            </a:r>
            <a:r>
              <a:rPr lang="fa-IR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B Nazanin" panose="00000400000000000000" pitchFamily="2" charset="-78"/>
              </a:rPr>
              <a:t>فعالیت‌های</a:t>
            </a:r>
            <a:r>
              <a:rPr lang="fa-IR" dirty="0">
                <a:effectLst/>
                <a:latin typeface="Aptos" panose="020B0004020202020204" pitchFamily="34" charset="0"/>
                <a:ea typeface="Aptos" panose="020B0004020202020204" pitchFamily="34" charset="0"/>
                <a:cs typeface="B Nazanin" panose="00000400000000000000" pitchFamily="2" charset="-78"/>
              </a:rPr>
              <a:t> </a:t>
            </a:r>
            <a:r>
              <a:rPr lang="fa-IR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B Nazanin" panose="00000400000000000000" pitchFamily="2" charset="-78"/>
              </a:rPr>
              <a:t>حرفه‌ای</a:t>
            </a:r>
            <a:r>
              <a:rPr lang="fa-IR" dirty="0">
                <a:effectLst/>
                <a:latin typeface="Aptos" panose="020B0004020202020204" pitchFamily="34" charset="0"/>
                <a:ea typeface="Aptos" panose="020B0004020202020204" pitchFamily="34" charset="0"/>
                <a:cs typeface="B Nazanin" panose="00000400000000000000" pitchFamily="2" charset="-78"/>
              </a:rPr>
              <a:t>.</a:t>
            </a:r>
            <a:endParaRPr lang="en-US" dirty="0">
              <a:effectLst/>
              <a:latin typeface="Aptos" panose="020B0004020202020204" pitchFamily="34" charset="0"/>
              <a:ea typeface="Aptos" panose="020B0004020202020204" pitchFamily="34" charset="0"/>
              <a:cs typeface="B Nazanin" panose="00000400000000000000" pitchFamily="2" charset="-78"/>
            </a:endParaRPr>
          </a:p>
          <a:p>
            <a:pPr marL="342900" lvl="0" indent="-342900" algn="just" rtl="1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a-IR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تلاش در جهت توسعه فرهنگ رقابت سالم .</a:t>
            </a:r>
            <a:endParaRPr lang="en-US" dirty="0">
              <a:effectLst/>
              <a:latin typeface="Shabnam"/>
              <a:ea typeface="Shabnam"/>
              <a:cs typeface="B Nazanin" panose="00000400000000000000" pitchFamily="2" charset="-78"/>
            </a:endParaRPr>
          </a:p>
          <a:p>
            <a:pPr marL="342900" lvl="0" indent="-342900" algn="just" rtl="1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a-IR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پایبندی به شفافیت و </a:t>
            </a:r>
            <a:r>
              <a:rPr lang="fa-IR" dirty="0" err="1">
                <a:effectLst/>
                <a:latin typeface="Shabnam"/>
                <a:ea typeface="Shabnam"/>
                <a:cs typeface="B Nazanin" panose="00000400000000000000" pitchFamily="2" charset="-78"/>
              </a:rPr>
              <a:t>قانون‌پذیری</a:t>
            </a:r>
            <a:r>
              <a:rPr lang="fa-IR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 و پرهیز از هرگونه ارتباط دوگانه با منابع انسانی رقبا.</a:t>
            </a:r>
            <a:endParaRPr lang="en-US" dirty="0">
              <a:effectLst/>
              <a:latin typeface="Shabnam"/>
              <a:ea typeface="Shabnam"/>
              <a:cs typeface="B Nazanin" panose="00000400000000000000" pitchFamily="2" charset="-78"/>
            </a:endParaRPr>
          </a:p>
          <a:p>
            <a:pPr marL="342900" lvl="0" indent="-342900" algn="just" rtl="1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a-IR" dirty="0" err="1">
                <a:effectLst/>
                <a:latin typeface="Shabnam"/>
                <a:ea typeface="Shabnam"/>
                <a:cs typeface="B Nazanin" panose="00000400000000000000" pitchFamily="2" charset="-78"/>
              </a:rPr>
              <a:t>قانون‌پذیری</a:t>
            </a:r>
            <a:r>
              <a:rPr lang="fa-IR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 و پایبندی به تعهدات دوجانبه و مواجهه صادقانه، صریح و شفاف با رقبا.</a:t>
            </a:r>
            <a:endParaRPr lang="en-US" dirty="0">
              <a:effectLst/>
              <a:latin typeface="Shabnam"/>
              <a:ea typeface="Shabnam"/>
              <a:cs typeface="B Nazanin" panose="00000400000000000000" pitchFamily="2" charset="-78"/>
            </a:endParaRPr>
          </a:p>
          <a:p>
            <a:pPr marL="342900" lvl="0" indent="-342900" algn="just" rtl="1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a-IR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همدلی، اعتماد متقابل، توجه به </a:t>
            </a:r>
            <a:r>
              <a:rPr lang="fa-IR" dirty="0" err="1">
                <a:effectLst/>
                <a:latin typeface="Shabnam"/>
                <a:ea typeface="Shabnam"/>
                <a:cs typeface="B Nazanin" panose="00000400000000000000" pitchFamily="2" charset="-78"/>
              </a:rPr>
              <a:t>تفاوت‏­های</a:t>
            </a:r>
            <a:r>
              <a:rPr lang="fa-IR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 سازمانی و مواجهه عادلانه با منافع و حقوق </a:t>
            </a:r>
            <a:r>
              <a:rPr lang="fa-IR" dirty="0" err="1">
                <a:effectLst/>
                <a:latin typeface="Shabnam"/>
                <a:ea typeface="Shabnam"/>
                <a:cs typeface="B Nazanin" panose="00000400000000000000" pitchFamily="2" charset="-78"/>
              </a:rPr>
              <a:t>شرکت‌ها</a:t>
            </a:r>
            <a:r>
              <a:rPr lang="fa-IR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 و پرهیز از هرگونه تبعیض توزیعی .</a:t>
            </a:r>
            <a:endParaRPr lang="en-US" dirty="0">
              <a:effectLst/>
              <a:latin typeface="Shabnam"/>
              <a:ea typeface="Shabnam"/>
              <a:cs typeface="B Nazanin" panose="00000400000000000000" pitchFamily="2" charset="-78"/>
            </a:endParaRPr>
          </a:p>
          <a:p>
            <a:pPr marL="342900" lvl="0" indent="-342900" algn="just" rtl="1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a-IR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مشارکت­ جویی با رقبا از طریق فعالیت صنفی </a:t>
            </a:r>
            <a:r>
              <a:rPr lang="fa-IR" dirty="0" err="1">
                <a:effectLst/>
                <a:latin typeface="Shabnam"/>
                <a:ea typeface="Shabnam"/>
                <a:cs typeface="B Nazanin" panose="00000400000000000000" pitchFamily="2" charset="-78"/>
              </a:rPr>
              <a:t>موثرو</a:t>
            </a:r>
            <a:r>
              <a:rPr lang="fa-IR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 در راستای </a:t>
            </a:r>
            <a:r>
              <a:rPr lang="fa-IR" dirty="0" err="1">
                <a:effectLst/>
                <a:latin typeface="Shabnam"/>
                <a:ea typeface="Shabnam"/>
                <a:cs typeface="B Nazanin" panose="00000400000000000000" pitchFamily="2" charset="-78"/>
              </a:rPr>
              <a:t>سیاست‏­گذاری‌های</a:t>
            </a:r>
            <a:r>
              <a:rPr lang="fa-IR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 کلان و </a:t>
            </a:r>
            <a:r>
              <a:rPr lang="fa-IR" dirty="0" err="1">
                <a:effectLst/>
                <a:latin typeface="Shabnam"/>
                <a:ea typeface="Shabnam"/>
                <a:cs typeface="B Nazanin" panose="00000400000000000000" pitchFamily="2" charset="-78"/>
              </a:rPr>
              <a:t>تصمیم‌های</a:t>
            </a:r>
            <a:r>
              <a:rPr lang="fa-IR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 راهبردی </a:t>
            </a:r>
            <a:r>
              <a:rPr lang="fa-IR" dirty="0" err="1">
                <a:effectLst/>
                <a:latin typeface="Shabnam"/>
                <a:ea typeface="Shabnam"/>
                <a:cs typeface="B Nazanin" panose="00000400000000000000" pitchFamily="2" charset="-78"/>
              </a:rPr>
              <a:t>سازمان‌ها</a:t>
            </a:r>
            <a:r>
              <a:rPr lang="fa-IR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 و نهادهای </a:t>
            </a:r>
            <a:r>
              <a:rPr lang="fa-IR" dirty="0" err="1">
                <a:effectLst/>
                <a:latin typeface="Shabnam"/>
                <a:ea typeface="Shabnam"/>
                <a:cs typeface="B Nazanin" panose="00000400000000000000" pitchFamily="2" charset="-78"/>
              </a:rPr>
              <a:t>بالادستی</a:t>
            </a:r>
            <a:r>
              <a:rPr lang="fa-IR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.</a:t>
            </a:r>
            <a:endParaRPr lang="en-US" dirty="0">
              <a:effectLst/>
              <a:latin typeface="Shabnam"/>
              <a:ea typeface="Shabnam"/>
              <a:cs typeface="B Nazanin" panose="00000400000000000000" pitchFamily="2" charset="-78"/>
            </a:endParaRPr>
          </a:p>
          <a:p>
            <a:pPr marL="342900" lvl="0" indent="-342900" algn="just" rtl="1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fa-IR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پایبندی به داوری منصفانه در اختلافات فی مابین و توجه به نقش گفتگوی </a:t>
            </a:r>
            <a:r>
              <a:rPr lang="fa-IR" dirty="0" err="1">
                <a:effectLst/>
                <a:latin typeface="Shabnam"/>
                <a:ea typeface="Shabnam"/>
                <a:cs typeface="B Nazanin" panose="00000400000000000000" pitchFamily="2" charset="-78"/>
              </a:rPr>
              <a:t>اثربخش</a:t>
            </a:r>
            <a:r>
              <a:rPr lang="fa-IR" dirty="0">
                <a:effectLst/>
                <a:latin typeface="Shabnam"/>
                <a:ea typeface="Shabnam"/>
                <a:cs typeface="B Nazanin" panose="00000400000000000000" pitchFamily="2" charset="-78"/>
              </a:rPr>
              <a:t> در حل مسائل.</a:t>
            </a:r>
            <a:endParaRPr lang="en-US" dirty="0">
              <a:effectLst/>
              <a:latin typeface="Shabnam"/>
              <a:ea typeface="Shabnam"/>
              <a:cs typeface="B Nazanin" panose="00000400000000000000" pitchFamily="2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EF4841-A188-682D-8E54-FD10354A68C6}"/>
              </a:ext>
            </a:extLst>
          </p:cNvPr>
          <p:cNvSpPr txBox="1"/>
          <p:nvPr/>
        </p:nvSpPr>
        <p:spPr>
          <a:xfrm>
            <a:off x="78059" y="6488668"/>
            <a:ext cx="25647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chemeClr val="bg1"/>
                </a:solidFill>
                <a:cs typeface="B Titr" panose="00000700000000000000" pitchFamily="2" charset="-78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3929573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3695</TotalTime>
  <Words>1480</Words>
  <Application>Microsoft Office PowerPoint</Application>
  <PresentationFormat>Widescreen</PresentationFormat>
  <Paragraphs>216</Paragraphs>
  <Slides>55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65" baseType="lpstr">
      <vt:lpstr>Aptos</vt:lpstr>
      <vt:lpstr>Aptos Display</vt:lpstr>
      <vt:lpstr>Arial</vt:lpstr>
      <vt:lpstr>B Nazanin</vt:lpstr>
      <vt:lpstr>B Titr</vt:lpstr>
      <vt:lpstr>IranNastaliq</vt:lpstr>
      <vt:lpstr>Shabnam</vt:lpstr>
      <vt:lpstr>Times New Roman</vt:lpstr>
      <vt:lpstr>ui-monospace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Payman Goharnia</dc:creator>
  <cp:lastModifiedBy>Payman Goharnia</cp:lastModifiedBy>
  <cp:revision>59</cp:revision>
  <dcterms:created xsi:type="dcterms:W3CDTF">2025-12-13T08:27:24Z</dcterms:created>
  <dcterms:modified xsi:type="dcterms:W3CDTF">2026-04-28T10:16:51Z</dcterms:modified>
</cp:coreProperties>
</file>